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Microsoft Yahei" panose="020B0503020204020204" pitchFamily="34" charset="-122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veat" pitchFamily="2" charset="77"/>
      <p:regular r:id="rId30"/>
      <p:bold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Teko" panose="02000000000000000000" pitchFamily="2" charset="77"/>
      <p:regular r:id="rId36"/>
      <p:bold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5"/>
    <p:restoredTop sz="94626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a0702cdd5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5a0702cdd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a0702cdd5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5a0702cdd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a0702cdd5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5a0702cdd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4660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a0702cdd5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5a0702cdd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a0702cdd5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5a0702cdd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a13381239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a1338123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a1338123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a13381239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5a13381239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7706d1303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57706d130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a0702cdd5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5a0702cdd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a0702cdd5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5a0702cdd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683ef52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57683ef5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a13381239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5a13381239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a133812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a1338123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5a1338123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589114" y="5935825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lang="en-US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lang="en-US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lang="en-US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lang="en-US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lang="en-US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lang="en-US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lang="en-US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lang="en-US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lang="en-US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lang="en-US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 descr="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8430" y="-144780"/>
            <a:ext cx="12060555" cy="84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605148" y="1254425"/>
            <a:ext cx="74883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rgbClr val="383987"/>
                </a:solidFill>
                <a:latin typeface="Teko"/>
                <a:ea typeface="Teko"/>
                <a:cs typeface="Teko"/>
                <a:sym typeface="Teko"/>
              </a:rPr>
              <a:t>Credit Scoring</a:t>
            </a:r>
            <a:endParaRPr sz="11500" b="0" i="0" u="none" strike="noStrike" cap="none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05155" y="2858770"/>
            <a:ext cx="620014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rgbClr val="38398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2" name="Google Shape;92;p13"/>
          <p:cNvSpPr txBox="1"/>
          <p:nvPr/>
        </p:nvSpPr>
        <p:spPr>
          <a:xfrm rot="387381">
            <a:off x="1455249" y="3628496"/>
            <a:ext cx="6274997" cy="460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veat"/>
                <a:ea typeface="Caveat"/>
                <a:cs typeface="Caveat"/>
                <a:sym typeface="Caveat"/>
              </a:rPr>
              <a:t>Default in two years?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4692925" y="5750425"/>
            <a:ext cx="81615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542375" y="1320875"/>
            <a:ext cx="3145800" cy="513000"/>
          </a:xfrm>
          <a:prstGeom prst="rect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Adaptive boosting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7867650" y="2171065"/>
            <a:ext cx="2516400" cy="3300600"/>
          </a:xfrm>
          <a:prstGeom prst="rect">
            <a:avLst/>
          </a:prstGeom>
          <a:solidFill>
            <a:srgbClr val="95C1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03</a:t>
            </a:r>
            <a:endParaRPr sz="8000"/>
          </a:p>
        </p:txBody>
      </p:sp>
      <p:sp>
        <p:nvSpPr>
          <p:cNvPr id="241" name="Google Shape;241;p22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Performance</a:t>
            </a:r>
            <a:endParaRPr sz="40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7837555" y="2381005"/>
            <a:ext cx="25761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SUMMARY</a:t>
            </a:r>
            <a:endParaRPr sz="2400"/>
          </a:p>
        </p:txBody>
      </p:sp>
      <p:sp>
        <p:nvSpPr>
          <p:cNvPr id="243" name="Google Shape;243;p22"/>
          <p:cNvSpPr txBox="1"/>
          <p:nvPr/>
        </p:nvSpPr>
        <p:spPr>
          <a:xfrm>
            <a:off x="438650" y="1986900"/>
            <a:ext cx="82032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GridSearch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Parameters: n_estimators=2000, learning rate=1.3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Score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0.9734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0.8923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0.9237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0.8570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performance improves after tuning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tuning (n_estimators=200, learning rate=0.5)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Score: 0.8102 (Test)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0.7480 (Test)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7867650" y="3030850"/>
            <a:ext cx="25164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Efficient </a:t>
            </a:r>
            <a:r>
              <a:rPr lang="en-US" sz="180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GridSearch</a:t>
            </a:r>
            <a:endParaRPr sz="18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Fewer parameters to tune</a:t>
            </a:r>
            <a:endParaRPr sz="18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Good performance in both AUC and accuracy</a:t>
            </a:r>
            <a:endParaRPr sz="18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644725" y="1280725"/>
            <a:ext cx="3311100" cy="513000"/>
          </a:xfrm>
          <a:prstGeom prst="rect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Boosting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7867650" y="2171065"/>
            <a:ext cx="2516400" cy="3300600"/>
          </a:xfrm>
          <a:prstGeom prst="rect">
            <a:avLst/>
          </a:prstGeom>
          <a:solidFill>
            <a:srgbClr val="95C1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03</a:t>
            </a:r>
            <a:endParaRPr sz="8000"/>
          </a:p>
        </p:txBody>
      </p:sp>
      <p:sp>
        <p:nvSpPr>
          <p:cNvPr id="252" name="Google Shape;252;p23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Performance</a:t>
            </a:r>
            <a:endParaRPr sz="40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450700" y="1906825"/>
            <a:ext cx="74679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GridSearch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Parameters: max_depth=5, min_samples_split=4, n_estimators=391, subsample=1.0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Score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0.9828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0.8831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0.9412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0.8464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3"/>
          <p:cNvSpPr/>
          <p:nvPr/>
        </p:nvSpPr>
        <p:spPr>
          <a:xfrm>
            <a:off x="7837555" y="2381005"/>
            <a:ext cx="25761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SUMMARY</a:t>
            </a:r>
            <a:endParaRPr sz="2400"/>
          </a:p>
        </p:txBody>
      </p:sp>
      <p:sp>
        <p:nvSpPr>
          <p:cNvPr id="255" name="Google Shape;255;p23"/>
          <p:cNvSpPr txBox="1"/>
          <p:nvPr/>
        </p:nvSpPr>
        <p:spPr>
          <a:xfrm>
            <a:off x="7868675" y="3022100"/>
            <a:ext cx="25164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Many parameters to tune</a:t>
            </a:r>
            <a:endParaRPr sz="18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Computationally expensive</a:t>
            </a:r>
            <a:endParaRPr sz="18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644725" y="1280725"/>
            <a:ext cx="3311100" cy="513000"/>
          </a:xfrm>
          <a:prstGeom prst="rect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Stacking</a:t>
            </a:r>
            <a:endParaRPr sz="2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7867650" y="2171065"/>
            <a:ext cx="2516400" cy="3300600"/>
          </a:xfrm>
          <a:prstGeom prst="rect">
            <a:avLst/>
          </a:prstGeom>
          <a:solidFill>
            <a:srgbClr val="95C1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03</a:t>
            </a:r>
            <a:endParaRPr sz="8000"/>
          </a:p>
        </p:txBody>
      </p:sp>
      <p:sp>
        <p:nvSpPr>
          <p:cNvPr id="252" name="Google Shape;252;p23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Performance</a:t>
            </a:r>
            <a:endParaRPr sz="40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450700" y="1906825"/>
            <a:ext cx="74679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two top performing models: Adaptive Boosting &amp; Gradient Boosting; basic Logistic Regression as meta model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>
              <a:lnSpc>
                <a:spcPct val="115000"/>
              </a:lnSpc>
              <a:buSzPts val="2000"/>
              <a:buFont typeface="Times New Roman"/>
              <a:buChar char="○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AUC Score</a:t>
            </a:r>
          </a:p>
          <a:p>
            <a:pPr marL="1371600" lvl="2" indent="-355600">
              <a:lnSpc>
                <a:spcPct val="115000"/>
              </a:lnSpc>
              <a:buSzPts val="2000"/>
              <a:buFont typeface="Times New Roman"/>
              <a:buChar char="■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20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0.9410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Test: 0.8618 </a:t>
            </a:r>
          </a:p>
          <a:p>
            <a:pPr marL="914400" lvl="1" indent="-355600">
              <a:lnSpc>
                <a:spcPct val="115000"/>
              </a:lnSpc>
              <a:buSzPts val="2000"/>
              <a:buFont typeface="Times New Roman"/>
              <a:buChar char="○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</a:p>
          <a:p>
            <a:pPr marL="1371600" lvl="2" indent="-355600">
              <a:lnSpc>
                <a:spcPct val="115000"/>
              </a:lnSpc>
              <a:buSzPts val="2000"/>
              <a:buFont typeface="Times New Roman"/>
              <a:buChar char="■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20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0.9385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Test: 0.8510</a:t>
            </a:r>
          </a:p>
          <a:p>
            <a:pPr marL="914400" lvl="1" indent="-355600">
              <a:lnSpc>
                <a:spcPct val="115000"/>
              </a:lnSpc>
              <a:buSzPts val="2000"/>
              <a:buFont typeface="Times New Roman"/>
              <a:buChar char="○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Precision: 0.9176, Recall: 0.4531</a:t>
            </a:r>
          </a:p>
        </p:txBody>
      </p:sp>
      <p:sp>
        <p:nvSpPr>
          <p:cNvPr id="254" name="Google Shape;254;p23"/>
          <p:cNvSpPr/>
          <p:nvPr/>
        </p:nvSpPr>
        <p:spPr>
          <a:xfrm>
            <a:off x="7837555" y="2381005"/>
            <a:ext cx="25761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SUMMARY</a:t>
            </a:r>
            <a:endParaRPr sz="2400"/>
          </a:p>
        </p:txBody>
      </p:sp>
      <p:sp>
        <p:nvSpPr>
          <p:cNvPr id="255" name="Google Shape;255;p23"/>
          <p:cNvSpPr txBox="1"/>
          <p:nvPr/>
        </p:nvSpPr>
        <p:spPr>
          <a:xfrm>
            <a:off x="7882453" y="2718205"/>
            <a:ext cx="2516400" cy="275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Similar performance as Adaptive Boosting, only slimly worse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Possibly a little too complex here</a:t>
            </a:r>
            <a:endParaRPr sz="17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4738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/>
          <p:nvPr/>
        </p:nvSpPr>
        <p:spPr>
          <a:xfrm>
            <a:off x="512000" y="1244675"/>
            <a:ext cx="3311100" cy="513000"/>
          </a:xfrm>
          <a:prstGeom prst="rect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03</a:t>
            </a:r>
            <a:endParaRPr sz="8000"/>
          </a:p>
        </p:txBody>
      </p:sp>
      <p:sp>
        <p:nvSpPr>
          <p:cNvPr id="264" name="Google Shape;264;p24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Performance</a:t>
            </a:r>
            <a:endParaRPr sz="40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CFA4F6-B498-4C4D-B27F-12FC8D97CCEB}"/>
              </a:ext>
            </a:extLst>
          </p:cNvPr>
          <p:cNvGrpSpPr/>
          <p:nvPr/>
        </p:nvGrpSpPr>
        <p:grpSpPr>
          <a:xfrm>
            <a:off x="7908471" y="2087529"/>
            <a:ext cx="2985075" cy="3410700"/>
            <a:chOff x="8239775" y="2061025"/>
            <a:chExt cx="2985075" cy="3410700"/>
          </a:xfrm>
        </p:grpSpPr>
        <p:sp>
          <p:nvSpPr>
            <p:cNvPr id="261" name="Google Shape;261;p24"/>
            <p:cNvSpPr/>
            <p:nvPr/>
          </p:nvSpPr>
          <p:spPr>
            <a:xfrm>
              <a:off x="8239775" y="2061025"/>
              <a:ext cx="2952900" cy="3410700"/>
            </a:xfrm>
            <a:prstGeom prst="rect">
              <a:avLst/>
            </a:prstGeom>
            <a:solidFill>
              <a:srgbClr val="95C1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4"/>
            <p:cNvSpPr txBox="1"/>
            <p:nvPr/>
          </p:nvSpPr>
          <p:spPr>
            <a:xfrm>
              <a:off x="8271950" y="2878450"/>
              <a:ext cx="2952900" cy="23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Significant improvement after tuning </a:t>
              </a:r>
              <a:endParaRPr sz="17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Takes up a lot of time and computing power</a:t>
              </a:r>
              <a:endParaRPr sz="17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e.g. 5400 fits takes </a:t>
              </a:r>
              <a:endParaRPr sz="17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more than 10 hours </a:t>
              </a:r>
              <a:endParaRPr sz="17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8447155" y="2304805"/>
              <a:ext cx="25761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SUMMARY</a:t>
              </a:r>
              <a:endParaRPr sz="2400" dirty="0"/>
            </a:p>
          </p:txBody>
        </p:sp>
      </p:grpSp>
      <p:sp>
        <p:nvSpPr>
          <p:cNvPr id="266" name="Google Shape;266;p24"/>
          <p:cNvSpPr txBox="1"/>
          <p:nvPr/>
        </p:nvSpPr>
        <p:spPr>
          <a:xfrm>
            <a:off x="438650" y="1834500"/>
            <a:ext cx="7287367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GridSearch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Parameters: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n_estimators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=900,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max_depth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=110,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max_features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='auto',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min_samples_leaf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=1,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min_samples_split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=5, bootstrap=False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Score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0.9999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0.8495 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0.9999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0.7858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performance improves a lot after tuning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tuning (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n_estimators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=300,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max_depth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=5)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Score: 0.6885 (Test) 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0.5967 (Test)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/>
          <p:nvPr/>
        </p:nvSpPr>
        <p:spPr>
          <a:xfrm>
            <a:off x="283400" y="1320900"/>
            <a:ext cx="4636800" cy="645300"/>
          </a:xfrm>
          <a:prstGeom prst="rect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Classification Tree (DecisionTreeClassifier)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03</a:t>
            </a:r>
            <a:endParaRPr sz="8000"/>
          </a:p>
        </p:txBody>
      </p:sp>
      <p:sp>
        <p:nvSpPr>
          <p:cNvPr id="273" name="Google Shape;273;p25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Performance</a:t>
            </a:r>
            <a:endParaRPr sz="40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438650" y="1986900"/>
            <a:ext cx="82032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covariates using </a:t>
            </a:r>
            <a:r>
              <a:rPr lang="en-US" sz="2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RobustScaler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model parameters: </a:t>
            </a:r>
            <a:r>
              <a:rPr lang="en-US" sz="2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max_depth</a:t>
            </a: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=None, </a:t>
            </a:r>
            <a:r>
              <a:rPr lang="en-US" sz="2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min_samples_split</a:t>
            </a: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=2, </a:t>
            </a:r>
            <a:r>
              <a:rPr lang="en-US" sz="2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min_samples_leaf</a:t>
            </a: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0.99996,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0.7436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Score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0.99999,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0.7446</a:t>
            </a:r>
          </a:p>
          <a:p>
            <a:pPr marL="914400" lvl="1" indent="-342900">
              <a:lnSpc>
                <a:spcPct val="115000"/>
              </a:lnSpc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 0.8032, Recall: 0.4339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tuning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parameter tuning: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min_samples_split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80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>
              <a:lnSpc>
                <a:spcPct val="115000"/>
              </a:lnSpc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Train: 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0.9227,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0.7653</a:t>
            </a:r>
          </a:p>
          <a:p>
            <a:pPr marL="914400" lvl="1" indent="-342900">
              <a:lnSpc>
                <a:spcPct val="115000"/>
              </a:lnSpc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Score: Train: </a:t>
            </a: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0.9799,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0.7673</a:t>
            </a:r>
          </a:p>
          <a:p>
            <a:pPr marL="914400" lvl="1" indent="-342900">
              <a:lnSpc>
                <a:spcPct val="115000"/>
              </a:lnSpc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 0.8682, Recall: 0.4087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grpSp>
        <p:nvGrpSpPr>
          <p:cNvPr id="275" name="Google Shape;275;p25"/>
          <p:cNvGrpSpPr/>
          <p:nvPr/>
        </p:nvGrpSpPr>
        <p:grpSpPr>
          <a:xfrm>
            <a:off x="7573200" y="2171075"/>
            <a:ext cx="2952900" cy="3300600"/>
            <a:chOff x="7573200" y="2171075"/>
            <a:chExt cx="2952900" cy="3300600"/>
          </a:xfrm>
        </p:grpSpPr>
        <p:sp>
          <p:nvSpPr>
            <p:cNvPr id="276" name="Google Shape;276;p25"/>
            <p:cNvSpPr/>
            <p:nvPr/>
          </p:nvSpPr>
          <p:spPr>
            <a:xfrm>
              <a:off x="7725800" y="2171075"/>
              <a:ext cx="2658300" cy="3300600"/>
            </a:xfrm>
            <a:prstGeom prst="rect">
              <a:avLst/>
            </a:prstGeom>
            <a:solidFill>
              <a:srgbClr val="95C1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5"/>
            <p:cNvSpPr txBox="1"/>
            <p:nvPr/>
          </p:nvSpPr>
          <p:spPr>
            <a:xfrm>
              <a:off x="7573200" y="3015625"/>
              <a:ext cx="2952900" cy="23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A lot Better</a:t>
              </a:r>
              <a:endParaRPr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compared to Logistic Regression models</a:t>
              </a:r>
              <a:endParaRPr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Slightly improved after parameter tuning</a:t>
              </a:r>
              <a:endParaRPr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7837805" y="2457180"/>
              <a:ext cx="25761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SUMMARY</a:t>
              </a:r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/>
          <p:nvPr/>
        </p:nvSpPr>
        <p:spPr>
          <a:xfrm>
            <a:off x="737750" y="1320900"/>
            <a:ext cx="4636800" cy="645300"/>
          </a:xfrm>
          <a:prstGeom prst="rect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Classification Tree (DecisionTreeClassifier)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03</a:t>
            </a:r>
            <a:endParaRPr sz="8000"/>
          </a:p>
        </p:txBody>
      </p:sp>
      <p:sp>
        <p:nvSpPr>
          <p:cNvPr id="285" name="Google Shape;285;p26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Performance</a:t>
            </a:r>
            <a:endParaRPr sz="40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6474625" y="1320900"/>
            <a:ext cx="4636800" cy="645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 About Covariate Significance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85400"/>
            <a:ext cx="11887199" cy="38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99C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927850" y="24768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Other Models we tried</a:t>
            </a:r>
            <a:endParaRPr sz="60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/>
          <p:nvPr/>
        </p:nvSpPr>
        <p:spPr>
          <a:xfrm>
            <a:off x="283400" y="1240975"/>
            <a:ext cx="4920000" cy="745800"/>
          </a:xfrm>
          <a:prstGeom prst="rect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Naive Bayes (GaussianNB)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7837805" y="2754630"/>
            <a:ext cx="25761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KEYWORD</a:t>
            </a:r>
            <a:endParaRPr/>
          </a:p>
        </p:txBody>
      </p:sp>
      <p:sp>
        <p:nvSpPr>
          <p:cNvPr id="300" name="Google Shape;300;p28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03</a:t>
            </a:r>
            <a:endParaRPr sz="8000"/>
          </a:p>
        </p:txBody>
      </p:sp>
      <p:sp>
        <p:nvSpPr>
          <p:cNvPr id="301" name="Google Shape;301;p28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Performance</a:t>
            </a:r>
            <a:endParaRPr sz="40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438650" y="1986900"/>
            <a:ext cx="64662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covariates using </a:t>
            </a:r>
            <a:r>
              <a:rPr lang="en-US" sz="2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RobustScaler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model parameters: 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0.7452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0.4952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Score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0.8672,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0.5405</a:t>
            </a:r>
          </a:p>
          <a:p>
            <a:pPr marL="914400" lvl="1" indent="-342900">
              <a:lnSpc>
                <a:spcPct val="115000"/>
              </a:lnSpc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Precision: 0.4781, Recall: 0.1051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accepting parameters for tuning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Underlying independence assumptions: suppose the underlying likelihood of the real input features are of Gaussian distribution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7867650" y="2171065"/>
            <a:ext cx="2516400" cy="3300600"/>
          </a:xfrm>
          <a:prstGeom prst="rect">
            <a:avLst/>
          </a:prstGeom>
          <a:solidFill>
            <a:srgbClr val="95C1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28"/>
          <p:cNvGrpSpPr/>
          <p:nvPr/>
        </p:nvGrpSpPr>
        <p:grpSpPr>
          <a:xfrm>
            <a:off x="7743150" y="2171070"/>
            <a:ext cx="2851552" cy="3300600"/>
            <a:chOff x="7837797" y="2171055"/>
            <a:chExt cx="2665500" cy="3300600"/>
          </a:xfrm>
        </p:grpSpPr>
        <p:sp>
          <p:nvSpPr>
            <p:cNvPr id="305" name="Google Shape;305;p28"/>
            <p:cNvSpPr/>
            <p:nvPr/>
          </p:nvSpPr>
          <p:spPr>
            <a:xfrm>
              <a:off x="7867655" y="2171055"/>
              <a:ext cx="2635500" cy="3300600"/>
            </a:xfrm>
            <a:prstGeom prst="rect">
              <a:avLst/>
            </a:prstGeom>
            <a:solidFill>
              <a:srgbClr val="95C1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8"/>
            <p:cNvSpPr txBox="1"/>
            <p:nvPr/>
          </p:nvSpPr>
          <p:spPr>
            <a:xfrm>
              <a:off x="7837797" y="2992635"/>
              <a:ext cx="2665500" cy="23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Potentially strong prior assumptions; not necessarily hold here</a:t>
              </a:r>
              <a:endParaRPr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Similar results to Logistic regression, generally not performing well</a:t>
              </a:r>
              <a:endParaRPr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7909033" y="2457180"/>
              <a:ext cx="25761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SUMMARY</a:t>
              </a:r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/>
          <p:nvPr/>
        </p:nvSpPr>
        <p:spPr>
          <a:xfrm>
            <a:off x="7319400" y="2241800"/>
            <a:ext cx="4322100" cy="339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398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366475" y="2241800"/>
            <a:ext cx="4322100" cy="339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398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602625" y="1240975"/>
            <a:ext cx="3922500" cy="745800"/>
          </a:xfrm>
          <a:prstGeom prst="rect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K-Nearest Neighbour (KNeighborsClassifier)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7837805" y="2754630"/>
            <a:ext cx="25761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KEYWORD</a:t>
            </a:r>
            <a:endParaRPr/>
          </a:p>
        </p:txBody>
      </p:sp>
      <p:sp>
        <p:nvSpPr>
          <p:cNvPr id="316" name="Google Shape;316;p29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03</a:t>
            </a:r>
            <a:endParaRPr sz="8000"/>
          </a:p>
        </p:txBody>
      </p:sp>
      <p:sp>
        <p:nvSpPr>
          <p:cNvPr id="317" name="Google Shape;317;p29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Performance</a:t>
            </a:r>
            <a:endParaRPr sz="40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362450" y="2288974"/>
            <a:ext cx="4322100" cy="373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covariates using </a:t>
            </a:r>
            <a:r>
              <a:rPr lang="en-US" sz="2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RobustScaler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model parameters: </a:t>
            </a:r>
            <a:r>
              <a:rPr lang="en-US" sz="2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n_neighbors</a:t>
            </a: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5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0.9050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0.5446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Score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0.9726,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0.5641</a:t>
            </a:r>
          </a:p>
          <a:p>
            <a:pPr marL="914400" lvl="1" indent="-342900">
              <a:lnSpc>
                <a:spcPct val="115000"/>
              </a:lnSpc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Precision: 0.5987, Recall: 0.2485</a:t>
            </a:r>
          </a:p>
        </p:txBody>
      </p:sp>
      <p:sp>
        <p:nvSpPr>
          <p:cNvPr id="319" name="Google Shape;319;p29"/>
          <p:cNvSpPr/>
          <p:nvPr/>
        </p:nvSpPr>
        <p:spPr>
          <a:xfrm>
            <a:off x="4836950" y="2247275"/>
            <a:ext cx="2350500" cy="3300600"/>
          </a:xfrm>
          <a:prstGeom prst="rect">
            <a:avLst/>
          </a:prstGeom>
          <a:solidFill>
            <a:srgbClr val="95C1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9"/>
          <p:cNvGrpSpPr/>
          <p:nvPr/>
        </p:nvGrpSpPr>
        <p:grpSpPr>
          <a:xfrm>
            <a:off x="4713605" y="2533380"/>
            <a:ext cx="2618195" cy="3014495"/>
            <a:chOff x="5018405" y="2533380"/>
            <a:chExt cx="2618195" cy="3014495"/>
          </a:xfrm>
        </p:grpSpPr>
        <p:sp>
          <p:nvSpPr>
            <p:cNvPr id="321" name="Google Shape;321;p29"/>
            <p:cNvSpPr txBox="1"/>
            <p:nvPr/>
          </p:nvSpPr>
          <p:spPr>
            <a:xfrm>
              <a:off x="5050550" y="3170375"/>
              <a:ext cx="2586050" cy="23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Slightly better</a:t>
              </a:r>
              <a:endParaRPr sz="17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than Logistic regression </a:t>
              </a:r>
              <a:endParaRPr sz="17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Slow processing and high demanding of computing power</a:t>
              </a:r>
              <a:endParaRPr sz="17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5018405" y="2533380"/>
              <a:ext cx="25761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SUMMARY</a:t>
              </a:r>
              <a:endParaRPr sz="2400"/>
            </a:p>
          </p:txBody>
        </p:sp>
      </p:grpSp>
      <p:sp>
        <p:nvSpPr>
          <p:cNvPr id="323" name="Google Shape;323;p29"/>
          <p:cNvSpPr/>
          <p:nvPr/>
        </p:nvSpPr>
        <p:spPr>
          <a:xfrm>
            <a:off x="7685350" y="1188775"/>
            <a:ext cx="3623400" cy="850200"/>
          </a:xfrm>
          <a:prstGeom prst="rect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Neural Network (Sequential model)</a:t>
            </a:r>
            <a:endParaRPr sz="2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7335825" y="2210750"/>
            <a:ext cx="4245900" cy="30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5-dense-layer neural network with </a:t>
            </a:r>
            <a:r>
              <a:rPr lang="en-US" sz="19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ReLU</a:t>
            </a:r>
            <a:r>
              <a:rPr lang="en-US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activation function and L2 regularization</a:t>
            </a:r>
            <a:endParaRPr sz="19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model:</a:t>
            </a:r>
            <a:endParaRPr sz="19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sz="19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■"/>
            </a:pPr>
            <a:r>
              <a:rPr lang="en-US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0.8270</a:t>
            </a:r>
            <a:r>
              <a:rPr lang="en-US" sz="19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0.5185</a:t>
            </a:r>
            <a:endParaRPr sz="19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Score</a:t>
            </a:r>
            <a:endParaRPr sz="19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■"/>
            </a:pPr>
            <a:r>
              <a:rPr lang="en-US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1900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0.8965, </a:t>
            </a:r>
            <a:r>
              <a:rPr lang="en-US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0.5495</a:t>
            </a:r>
            <a:endParaRPr sz="19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04</a:t>
            </a:r>
            <a:endParaRPr sz="8000"/>
          </a:p>
        </p:txBody>
      </p:sp>
      <p:sp>
        <p:nvSpPr>
          <p:cNvPr id="330" name="Google Shape;330;p30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sz="4000" dirty="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974550" y="4439650"/>
            <a:ext cx="10202700" cy="23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Tree-based models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: very powerful, especially when they are combined; also, easier to understand and provide inspiring insights -&gt; banks may consider using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adaboost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or boosting models further joined together to enhance their overall prediction accuracy of potential borrowers’ loan default in the near future, improve their effectiveness of credit scoring, and thus reduce risk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Most important features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to take into account: Historical data on previous default behavior (in the recent past); necessary to not only focusing on similar serious default behavior (90 days past due), but also considering the possibility of escalation: a person with minor or moderate default behaviors previously may degenerate into a worse offender along the time, given the number of previous defaults and other demographic information or household circumstances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Some features appear to be less significant in general, such as debt ratio, monthly income and number of open credit lines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Possible key issue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: find internal relationships for detecting certain abnormal pattern which reflects the discrepancy between a person’s or a household’s income level and the consumption habits/lifestyles, instead of staying restricted to one aspect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06E26B-8ACD-C04C-8830-42AE7DA356A2}"/>
              </a:ext>
            </a:extLst>
          </p:cNvPr>
          <p:cNvGrpSpPr/>
          <p:nvPr/>
        </p:nvGrpSpPr>
        <p:grpSpPr>
          <a:xfrm>
            <a:off x="439800" y="1150975"/>
            <a:ext cx="11331100" cy="3137300"/>
            <a:chOff x="439800" y="1150975"/>
            <a:chExt cx="11331100" cy="3137300"/>
          </a:xfrm>
        </p:grpSpPr>
        <p:sp>
          <p:nvSpPr>
            <p:cNvPr id="332" name="Google Shape;332;p30"/>
            <p:cNvSpPr/>
            <p:nvPr/>
          </p:nvSpPr>
          <p:spPr>
            <a:xfrm>
              <a:off x="439800" y="1150975"/>
              <a:ext cx="5656200" cy="513000"/>
            </a:xfrm>
            <a:prstGeom prst="rect">
              <a:avLst/>
            </a:prstGeom>
            <a:solidFill>
              <a:srgbClr val="A099C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Overall Performance Comparison</a:t>
              </a:r>
              <a:endParaRPr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39800" y="3775275"/>
              <a:ext cx="4026900" cy="513000"/>
            </a:xfrm>
            <a:prstGeom prst="rect">
              <a:avLst/>
            </a:prstGeom>
            <a:solidFill>
              <a:srgbClr val="95C1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Insights &amp; Interpretations</a:t>
              </a:r>
              <a:endParaRPr sz="2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7416705" y="2634330"/>
              <a:ext cx="25761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KEYWORD</a:t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211650" y="2017450"/>
              <a:ext cx="9033600" cy="14988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Century Gothic"/>
                  <a:ea typeface="Century Gothic"/>
                  <a:cs typeface="Century Gothic"/>
                  <a:sym typeface="Century Gothic"/>
                </a:rPr>
                <a:t>Accuracy, AUC Score, Precision &amp; Recall</a:t>
              </a:r>
              <a:endParaRPr sz="18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6" name="Google Shape;336;p30"/>
            <p:cNvSpPr txBox="1"/>
            <p:nvPr/>
          </p:nvSpPr>
          <p:spPr>
            <a:xfrm>
              <a:off x="1227763" y="1759700"/>
              <a:ext cx="1151100" cy="6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/>
                  <a:ea typeface="Times New Roman"/>
                  <a:cs typeface="Times New Roman"/>
                  <a:sym typeface="Times New Roman"/>
                </a:rPr>
                <a:t>Logistic Regressions</a:t>
              </a:r>
              <a:endParaRPr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7" name="Google Shape;337;p30"/>
            <p:cNvSpPr txBox="1"/>
            <p:nvPr/>
          </p:nvSpPr>
          <p:spPr>
            <a:xfrm>
              <a:off x="3588510" y="1797950"/>
              <a:ext cx="1151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/>
                  <a:ea typeface="Times New Roman"/>
                  <a:cs typeface="Times New Roman"/>
                  <a:sym typeface="Times New Roman"/>
                </a:rPr>
                <a:t>Neural Network</a:t>
              </a:r>
              <a:endParaRPr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4585435" y="1850738"/>
              <a:ext cx="6966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/>
                  <a:ea typeface="Times New Roman"/>
                  <a:cs typeface="Times New Roman"/>
                  <a:sym typeface="Times New Roman"/>
                </a:rPr>
                <a:t>KNN</a:t>
              </a:r>
              <a:endParaRPr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9" name="Google Shape;339;p30"/>
            <p:cNvSpPr txBox="1"/>
            <p:nvPr/>
          </p:nvSpPr>
          <p:spPr>
            <a:xfrm>
              <a:off x="2331049" y="1759700"/>
              <a:ext cx="1151100" cy="6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/>
                  <a:ea typeface="Times New Roman"/>
                  <a:cs typeface="Times New Roman"/>
                  <a:sym typeface="Times New Roman"/>
                </a:rPr>
                <a:t>(Gaussian) Naive Bayes</a:t>
              </a:r>
              <a:endParaRPr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0" name="Google Shape;340;p30"/>
            <p:cNvSpPr txBox="1"/>
            <p:nvPr/>
          </p:nvSpPr>
          <p:spPr>
            <a:xfrm>
              <a:off x="5282035" y="1797950"/>
              <a:ext cx="1288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/>
                  <a:ea typeface="Times New Roman"/>
                  <a:cs typeface="Times New Roman"/>
                  <a:sym typeface="Times New Roman"/>
                </a:rPr>
                <a:t>Classification Tree</a:t>
              </a:r>
              <a:endParaRPr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1" name="Google Shape;341;p30"/>
            <p:cNvSpPr txBox="1"/>
            <p:nvPr/>
          </p:nvSpPr>
          <p:spPr>
            <a:xfrm>
              <a:off x="6503910" y="1805747"/>
              <a:ext cx="840900" cy="6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/>
                  <a:ea typeface="Times New Roman"/>
                  <a:cs typeface="Times New Roman"/>
                  <a:sym typeface="Times New Roman"/>
                </a:rPr>
                <a:t>Random Forest</a:t>
              </a:r>
              <a:endParaRPr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2" name="Google Shape;342;p30"/>
            <p:cNvSpPr txBox="1"/>
            <p:nvPr/>
          </p:nvSpPr>
          <p:spPr>
            <a:xfrm>
              <a:off x="7404575" y="1830687"/>
              <a:ext cx="840900" cy="373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/>
                  <a:ea typeface="Times New Roman"/>
                  <a:cs typeface="Times New Roman"/>
                  <a:sym typeface="Times New Roman"/>
                </a:rPr>
                <a:t>Stacking</a:t>
              </a:r>
              <a:endParaRPr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3" name="Google Shape;343;p30"/>
            <p:cNvSpPr txBox="1"/>
            <p:nvPr/>
          </p:nvSpPr>
          <p:spPr>
            <a:xfrm>
              <a:off x="9079925" y="1801853"/>
              <a:ext cx="9882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/>
                  <a:ea typeface="Times New Roman"/>
                  <a:cs typeface="Times New Roman"/>
                  <a:sym typeface="Times New Roman"/>
                </a:rPr>
                <a:t>AdaBoost</a:t>
              </a:r>
              <a:endParaRPr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4" name="Google Shape;344;p30"/>
            <p:cNvSpPr txBox="1"/>
            <p:nvPr/>
          </p:nvSpPr>
          <p:spPr>
            <a:xfrm>
              <a:off x="1527450" y="3228750"/>
              <a:ext cx="696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i="1">
                  <a:latin typeface="Times New Roman"/>
                  <a:ea typeface="Times New Roman"/>
                  <a:cs typeface="Times New Roman"/>
                  <a:sym typeface="Times New Roman"/>
                </a:rPr>
                <a:t>Lower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>
              <a:off x="8735825" y="3228750"/>
              <a:ext cx="696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i="1">
                  <a:latin typeface="Times New Roman"/>
                  <a:ea typeface="Times New Roman"/>
                  <a:cs typeface="Times New Roman"/>
                  <a:sym typeface="Times New Roman"/>
                </a:rPr>
                <a:t>Higher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6" name="Google Shape;346;p30"/>
            <p:cNvSpPr txBox="1"/>
            <p:nvPr/>
          </p:nvSpPr>
          <p:spPr>
            <a:xfrm>
              <a:off x="10206700" y="1986050"/>
              <a:ext cx="1564200" cy="20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Times New Roman"/>
                  <a:ea typeface="Times New Roman"/>
                  <a:cs typeface="Times New Roman"/>
                  <a:sym typeface="Times New Roman"/>
                </a:rPr>
                <a:t>0.86 Accuracy,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Times New Roman"/>
                  <a:ea typeface="Times New Roman"/>
                  <a:cs typeface="Times New Roman"/>
                  <a:sym typeface="Times New Roman"/>
                </a:rPr>
                <a:t>0.89 AUC,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Times New Roman"/>
                  <a:ea typeface="Times New Roman"/>
                  <a:cs typeface="Times New Roman"/>
                  <a:sym typeface="Times New Roman"/>
                </a:rPr>
                <a:t>Small gap between training and testing score (less overfitting)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" name="Google Shape;342;p30">
              <a:extLst>
                <a:ext uri="{FF2B5EF4-FFF2-40B4-BE49-F238E27FC236}">
                  <a16:creationId xmlns:a16="http://schemas.microsoft.com/office/drawing/2014/main" id="{C38FD0E5-C9F3-CC4D-B73D-15CDC8167FC4}"/>
                </a:ext>
              </a:extLst>
            </p:cNvPr>
            <p:cNvSpPr txBox="1"/>
            <p:nvPr/>
          </p:nvSpPr>
          <p:spPr>
            <a:xfrm>
              <a:off x="8254465" y="1812293"/>
              <a:ext cx="8409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/>
                  <a:ea typeface="Times New Roman"/>
                  <a:cs typeface="Times New Roman"/>
                  <a:sym typeface="Times New Roman"/>
                </a:rPr>
                <a:t>Gradient Boosting</a:t>
              </a:r>
              <a:endParaRPr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B829A3-B49D-7248-9B4C-6DCCB71568CC}"/>
              </a:ext>
            </a:extLst>
          </p:cNvPr>
          <p:cNvSpPr txBox="1"/>
          <p:nvPr/>
        </p:nvSpPr>
        <p:spPr>
          <a:xfrm>
            <a:off x="322729" y="45899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 descr="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5355" y="-588645"/>
            <a:ext cx="12060554" cy="847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1571900" y="1351550"/>
            <a:ext cx="8930400" cy="49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</a:t>
            </a:r>
            <a:r>
              <a:rPr lang="en-US" sz="30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Credit Scoring </a:t>
            </a:r>
            <a:endParaRPr sz="30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r>
              <a:rPr lang="en-US" sz="30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improve credit scoring mechanism and predict whether a person may become delinquent for over 90 days in next two years</a:t>
            </a:r>
            <a:endParaRPr sz="30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Significance</a:t>
            </a:r>
            <a:r>
              <a:rPr lang="en-US" sz="30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30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Important for banks to predict the possibility of default accurately in order to prevent loss</a:t>
            </a:r>
            <a:endParaRPr sz="30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01</a:t>
            </a:r>
            <a:endParaRPr sz="8000"/>
          </a:p>
        </p:txBody>
      </p:sp>
      <p:sp>
        <p:nvSpPr>
          <p:cNvPr id="102" name="Google Shape;102;p14"/>
          <p:cNvSpPr txBox="1"/>
          <p:nvPr/>
        </p:nvSpPr>
        <p:spPr>
          <a:xfrm>
            <a:off x="1571900" y="371710"/>
            <a:ext cx="4818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Problem</a:t>
            </a:r>
            <a:endParaRPr sz="4000" b="1">
              <a:solidFill>
                <a:srgbClr val="3839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/>
          <p:nvPr/>
        </p:nvSpPr>
        <p:spPr>
          <a:xfrm>
            <a:off x="-8901" y="1949450"/>
            <a:ext cx="2460600" cy="706200"/>
          </a:xfrm>
          <a:prstGeom prst="homePlate">
            <a:avLst>
              <a:gd name="adj" fmla="val 50000"/>
            </a:avLst>
          </a:prstGeom>
          <a:solidFill>
            <a:srgbClr val="95C1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-8900" y="2750825"/>
            <a:ext cx="2460600" cy="706200"/>
          </a:xfrm>
          <a:prstGeom prst="homePlate">
            <a:avLst>
              <a:gd name="adj" fmla="val 50000"/>
            </a:avLst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-8900" y="3534400"/>
            <a:ext cx="2460600" cy="706200"/>
          </a:xfrm>
          <a:prstGeom prst="homePlate">
            <a:avLst>
              <a:gd name="adj" fmla="val 50000"/>
            </a:avLst>
          </a:prstGeom>
          <a:solidFill>
            <a:srgbClr val="95C1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-8895" y="4326900"/>
            <a:ext cx="2460600" cy="706200"/>
          </a:xfrm>
          <a:prstGeom prst="homePlate">
            <a:avLst>
              <a:gd name="adj" fmla="val 50000"/>
            </a:avLst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1466215" y="1874520"/>
            <a:ext cx="491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357" name="Google Shape;357;p31"/>
          <p:cNvSpPr txBox="1"/>
          <p:nvPr/>
        </p:nvSpPr>
        <p:spPr>
          <a:xfrm>
            <a:off x="1466213" y="2712400"/>
            <a:ext cx="491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358" name="Google Shape;358;p31"/>
          <p:cNvSpPr txBox="1"/>
          <p:nvPr/>
        </p:nvSpPr>
        <p:spPr>
          <a:xfrm>
            <a:off x="1466263" y="3509318"/>
            <a:ext cx="491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sp>
        <p:nvSpPr>
          <p:cNvPr id="359" name="Google Shape;359;p31"/>
          <p:cNvSpPr txBox="1"/>
          <p:nvPr/>
        </p:nvSpPr>
        <p:spPr>
          <a:xfrm>
            <a:off x="1466177" y="4306260"/>
            <a:ext cx="491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360" name="Google Shape;360;p31"/>
          <p:cNvSpPr/>
          <p:nvPr/>
        </p:nvSpPr>
        <p:spPr>
          <a:xfrm>
            <a:off x="2451725" y="1691501"/>
            <a:ext cx="9510000" cy="105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27B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Try other models &amp; Find more useful features</a:t>
            </a:r>
            <a:r>
              <a:rPr lang="en-US" sz="2000" dirty="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20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 SVMs &amp; discriminant analysis; data not included originally: gender, occupation etc.</a:t>
            </a:r>
            <a:endParaRPr sz="20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2451699" y="2558207"/>
            <a:ext cx="9599400" cy="103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27B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Tuning Improvement &amp; Scoring Function</a:t>
            </a:r>
            <a:r>
              <a:rPr lang="en-US" sz="20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more precise consideration for features to tune; custom scoring objection function of recall for training</a:t>
            </a:r>
            <a:endParaRPr sz="20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2451725" y="3544975"/>
            <a:ext cx="9510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27B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r>
              <a:rPr lang="en-US" sz="2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Instead of directly using the covariates, may consider create some features by ourselves.</a:t>
            </a:r>
            <a:endParaRPr sz="20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2451725" y="4358800"/>
            <a:ext cx="915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27B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Cleaning method</a:t>
            </a:r>
            <a:r>
              <a:rPr lang="en-US" sz="20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may apply better methods such as KNN to deal with the data.</a:t>
            </a:r>
            <a:endParaRPr sz="20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05</a:t>
            </a:r>
            <a:endParaRPr sz="8000"/>
          </a:p>
        </p:txBody>
      </p:sp>
      <p:sp>
        <p:nvSpPr>
          <p:cNvPr id="365" name="Google Shape;365;p31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Potential Improvement</a:t>
            </a:r>
            <a:endParaRPr sz="40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2" descr="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5355" y="-588645"/>
            <a:ext cx="12060555" cy="84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669775" y="688950"/>
            <a:ext cx="8103900" cy="2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latin typeface="Teko"/>
                <a:ea typeface="Teko"/>
                <a:cs typeface="Teko"/>
                <a:sym typeface="Teko"/>
              </a:rPr>
              <a:t>THANK YOU!</a:t>
            </a:r>
            <a:endParaRPr sz="8800">
              <a:latin typeface="Teko"/>
              <a:ea typeface="Teko"/>
              <a:cs typeface="Teko"/>
              <a:sym typeface="Teko"/>
            </a:endParaRPr>
          </a:p>
          <a:p>
            <a:pPr marL="2743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latin typeface="Teko"/>
                <a:ea typeface="Teko"/>
                <a:cs typeface="Teko"/>
                <a:sym typeface="Teko"/>
              </a:rPr>
              <a:t>Any Questions?</a:t>
            </a:r>
            <a:endParaRPr/>
          </a:p>
        </p:txBody>
      </p:sp>
      <p:sp>
        <p:nvSpPr>
          <p:cNvPr id="372" name="Google Shape;372;p32"/>
          <p:cNvSpPr txBox="1"/>
          <p:nvPr/>
        </p:nvSpPr>
        <p:spPr>
          <a:xfrm>
            <a:off x="669775" y="3824125"/>
            <a:ext cx="6564300" cy="25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8398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References</a:t>
            </a:r>
            <a:endParaRPr dirty="0">
              <a:solidFill>
                <a:srgbClr val="38398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Baesens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 Van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Gestel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Viaene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 Stepanova, J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Suykens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J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Vanthienen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(2003) “Benchmarking state-of-the-art classification algorithms for credit scoring”, </a:t>
            </a:r>
            <a:r>
              <a:rPr lang="en-US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the Operational Research Society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54:6, 627-635, DOI: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10.1057/palgrave.jors.2601545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Kocenda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Evzen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Martin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Vojtek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“Default Predictors and Credit Scoring Models for Retail Banking.” </a:t>
            </a:r>
            <a:r>
              <a:rPr lang="en-US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SSRN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7 Dec. 2009,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papers.ssrn.com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/sol3/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papers.cfm?abstract_id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=1519792.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8398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398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 descr="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5355" y="-588645"/>
            <a:ext cx="12060554" cy="847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02</a:t>
            </a:r>
            <a:endParaRPr sz="8000"/>
          </a:p>
        </p:txBody>
      </p:sp>
      <p:sp>
        <p:nvSpPr>
          <p:cNvPr id="109" name="Google Shape;109;p15"/>
          <p:cNvSpPr txBox="1"/>
          <p:nvPr/>
        </p:nvSpPr>
        <p:spPr>
          <a:xfrm>
            <a:off x="1571900" y="371710"/>
            <a:ext cx="4818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sz="4000" b="1">
              <a:solidFill>
                <a:srgbClr val="3839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512000" y="1601150"/>
            <a:ext cx="11962200" cy="48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from Kaggle: “Give me some credit”</a:t>
            </a:r>
            <a:endParaRPr sz="2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Dependent variable: “SeriousDlqin2yrs” </a:t>
            </a:r>
            <a:endParaRPr sz="2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(1- delinquency, 0- no delinquency)</a:t>
            </a:r>
            <a:endParaRPr sz="2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variables: 10 variables</a:t>
            </a:r>
            <a:endParaRPr sz="2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set</a:t>
            </a:r>
            <a:endParaRPr sz="2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imes New Roman"/>
              <a:buChar char="○"/>
            </a:pP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80546 entries</a:t>
            </a:r>
            <a:endParaRPr sz="2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set</a:t>
            </a:r>
            <a:endParaRPr sz="2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imes New Roman"/>
              <a:buChar char="○"/>
            </a:pP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10890 entries</a:t>
            </a:r>
            <a:endParaRPr sz="2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5542950" y="3390275"/>
            <a:ext cx="5119800" cy="27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3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</a:t>
            </a:r>
            <a:endParaRPr sz="1600" b="1">
              <a:solidFill>
                <a:srgbClr val="3839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3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DebtRatio</a:t>
            </a:r>
            <a:endParaRPr sz="1600" b="1">
              <a:solidFill>
                <a:srgbClr val="3839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3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MonthlyIncome</a:t>
            </a:r>
            <a:endParaRPr sz="1600" b="1">
              <a:solidFill>
                <a:srgbClr val="3839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383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NumberOfDependents</a:t>
            </a:r>
            <a:endParaRPr sz="1600" b="1">
              <a:solidFill>
                <a:srgbClr val="3839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3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NumberOfTimes90DaysLate</a:t>
            </a:r>
            <a:endParaRPr sz="1600" b="1">
              <a:solidFill>
                <a:srgbClr val="3839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3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NumberRealEstateLoansOrLines</a:t>
            </a:r>
            <a:endParaRPr sz="1600" b="1">
              <a:solidFill>
                <a:srgbClr val="3839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3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NumberOfOpenCreditLinesAndLoans</a:t>
            </a:r>
            <a:endParaRPr sz="1600" b="1">
              <a:solidFill>
                <a:srgbClr val="3839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3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RevolvingUtilizationOfUnsecuredLines</a:t>
            </a:r>
            <a:endParaRPr sz="1600" b="1">
              <a:solidFill>
                <a:srgbClr val="3839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3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NumberOfTime60-89DaysPastDueNotWorse</a:t>
            </a:r>
            <a:endParaRPr sz="1600" b="1">
              <a:solidFill>
                <a:srgbClr val="3839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3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NumberOfTime30-59DaysPastDueNotWorse</a:t>
            </a:r>
            <a:endParaRPr sz="1600" b="1">
              <a:solidFill>
                <a:srgbClr val="3839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/>
        </p:nvSpPr>
        <p:spPr>
          <a:xfrm>
            <a:off x="1851643" y="1401450"/>
            <a:ext cx="7031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Missing Values: 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Drop rows with two or more columns of missing values</a:t>
            </a:r>
            <a:endParaRPr sz="2000"/>
          </a:p>
        </p:txBody>
      </p:sp>
      <p:sp>
        <p:nvSpPr>
          <p:cNvPr id="117" name="Google Shape;117;p16"/>
          <p:cNvSpPr txBox="1"/>
          <p:nvPr/>
        </p:nvSpPr>
        <p:spPr>
          <a:xfrm>
            <a:off x="1851646" y="2614925"/>
            <a:ext cx="59223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Outliers</a:t>
            </a: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Fill with 95th quantile</a:t>
            </a:r>
            <a:endParaRPr sz="2000"/>
          </a:p>
        </p:txBody>
      </p:sp>
      <p:sp>
        <p:nvSpPr>
          <p:cNvPr id="118" name="Google Shape;118;p16"/>
          <p:cNvSpPr txBox="1"/>
          <p:nvPr/>
        </p:nvSpPr>
        <p:spPr>
          <a:xfrm>
            <a:off x="1851650" y="3749050"/>
            <a:ext cx="8248500" cy="14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Data Imbalance: 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training set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Originally: 100683 (y=0) vs 7450 (y=1)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Oversampling (SMOTE) and undersampling: 40273 (y=0) vs 40273 (y=1)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9" name="Google Shape;119;p16"/>
          <p:cNvGrpSpPr/>
          <p:nvPr/>
        </p:nvGrpSpPr>
        <p:grpSpPr>
          <a:xfrm>
            <a:off x="1044567" y="1494192"/>
            <a:ext cx="608325" cy="591197"/>
            <a:chOff x="860271" y="1518068"/>
            <a:chExt cx="493370" cy="479245"/>
          </a:xfrm>
        </p:grpSpPr>
        <p:sp>
          <p:nvSpPr>
            <p:cNvPr id="120" name="Google Shape;120;p16"/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>
                <a:gd name="adj" fmla="val 16667"/>
              </a:avLst>
            </a:prstGeom>
            <a:solidFill>
              <a:srgbClr val="95C1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997419" y="1671965"/>
              <a:ext cx="219075" cy="171450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6"/>
          <p:cNvGrpSpPr/>
          <p:nvPr/>
        </p:nvGrpSpPr>
        <p:grpSpPr>
          <a:xfrm>
            <a:off x="1044567" y="2660068"/>
            <a:ext cx="608325" cy="591197"/>
            <a:chOff x="840159" y="2185414"/>
            <a:chExt cx="493370" cy="479245"/>
          </a:xfrm>
        </p:grpSpPr>
        <p:sp>
          <p:nvSpPr>
            <p:cNvPr id="123" name="Google Shape;123;p16"/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>
                <a:gd name="adj" fmla="val 16667"/>
              </a:avLst>
            </a:prstGeom>
            <a:solidFill>
              <a:srgbClr val="A099C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971750" y="2314705"/>
              <a:ext cx="230188" cy="220663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6"/>
          <p:cNvGrpSpPr/>
          <p:nvPr/>
        </p:nvGrpSpPr>
        <p:grpSpPr>
          <a:xfrm>
            <a:off x="1044567" y="3870394"/>
            <a:ext cx="608325" cy="591197"/>
            <a:chOff x="840159" y="2852760"/>
            <a:chExt cx="493370" cy="479245"/>
          </a:xfrm>
        </p:grpSpPr>
        <p:sp>
          <p:nvSpPr>
            <p:cNvPr id="126" name="Google Shape;126;p16"/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>
                <a:gd name="adj" fmla="val 16667"/>
              </a:avLst>
            </a:prstGeom>
            <a:solidFill>
              <a:srgbClr val="95C1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955869" y="2990792"/>
              <a:ext cx="261950" cy="203180"/>
            </a:xfrm>
            <a:custGeom>
              <a:avLst/>
              <a:gdLst/>
              <a:ahLst/>
              <a:cxnLst/>
              <a:rect l="l" t="t" r="r" b="b"/>
              <a:pathLst>
                <a:path w="72" h="56" extrusionOk="0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6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02</a:t>
            </a:r>
            <a:endParaRPr sz="8000"/>
          </a:p>
        </p:txBody>
      </p:sp>
      <p:sp>
        <p:nvSpPr>
          <p:cNvPr id="129" name="Google Shape;129;p16"/>
          <p:cNvSpPr txBox="1"/>
          <p:nvPr/>
        </p:nvSpPr>
        <p:spPr>
          <a:xfrm>
            <a:off x="1571900" y="371710"/>
            <a:ext cx="4818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Cleaning</a:t>
            </a:r>
            <a:endParaRPr sz="4000" b="1">
              <a:solidFill>
                <a:srgbClr val="3839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02</a:t>
            </a:r>
            <a:endParaRPr sz="8000"/>
          </a:p>
        </p:txBody>
      </p:sp>
      <p:sp>
        <p:nvSpPr>
          <p:cNvPr id="135" name="Google Shape;135;p17"/>
          <p:cNvSpPr txBox="1"/>
          <p:nvPr/>
        </p:nvSpPr>
        <p:spPr>
          <a:xfrm>
            <a:off x="1571900" y="371710"/>
            <a:ext cx="4818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Cleaning</a:t>
            </a:r>
            <a:endParaRPr sz="4000" b="1">
              <a:solidFill>
                <a:srgbClr val="3839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100" y="4226700"/>
            <a:ext cx="36480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7370253" y="3666600"/>
            <a:ext cx="38355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Number of Dependents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625" y="4256000"/>
            <a:ext cx="3542875" cy="229408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2589413" y="3742800"/>
            <a:ext cx="12885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Age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076" y="1368700"/>
            <a:ext cx="3542875" cy="243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6">
            <a:alphaModFix/>
          </a:blip>
          <a:srcRect t="-5770" b="5770"/>
          <a:stretch/>
        </p:blipFill>
        <p:spPr>
          <a:xfrm>
            <a:off x="7215589" y="1169400"/>
            <a:ext cx="35528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1791335" y="1729740"/>
            <a:ext cx="2268220" cy="2265680"/>
          </a:xfrm>
          <a:prstGeom prst="ellipse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3827770" y="1729740"/>
            <a:ext cx="2268300" cy="2265600"/>
          </a:xfrm>
          <a:prstGeom prst="ellipse">
            <a:avLst/>
          </a:prstGeom>
          <a:solidFill>
            <a:srgbClr val="95C1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5741670" y="1729740"/>
            <a:ext cx="2268220" cy="2265680"/>
          </a:xfrm>
          <a:prstGeom prst="ellipse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7860030" y="1729740"/>
            <a:ext cx="2268220" cy="2265680"/>
          </a:xfrm>
          <a:prstGeom prst="ellipse">
            <a:avLst/>
          </a:prstGeom>
          <a:solidFill>
            <a:srgbClr val="95C1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1655088" y="2383810"/>
            <a:ext cx="25407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Logistic Regression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532255" y="4790440"/>
            <a:ext cx="9060180" cy="54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competitors on Kaggle:</a:t>
            </a:r>
            <a:r>
              <a:rPr lang="en-US" sz="3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0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64D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Boosting </a:t>
            </a:r>
            <a:endParaRPr sz="3000">
              <a:solidFill>
                <a:srgbClr val="A64D7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64D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 </a:t>
            </a:r>
            <a:endParaRPr sz="3000">
              <a:solidFill>
                <a:srgbClr val="A64D7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1571900" y="371710"/>
            <a:ext cx="4818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Selection</a:t>
            </a:r>
            <a:endParaRPr sz="4000" b="1">
              <a:solidFill>
                <a:srgbClr val="3839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03</a:t>
            </a:r>
            <a:endParaRPr sz="8000"/>
          </a:p>
        </p:txBody>
      </p:sp>
      <p:sp>
        <p:nvSpPr>
          <p:cNvPr id="154" name="Google Shape;154;p18"/>
          <p:cNvSpPr txBox="1"/>
          <p:nvPr/>
        </p:nvSpPr>
        <p:spPr>
          <a:xfrm>
            <a:off x="3555288" y="2383810"/>
            <a:ext cx="25407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r>
              <a:rPr lang="en-US"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-Nearest Neighbour</a:t>
            </a:r>
            <a:endParaRPr sz="24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5605425" y="2383810"/>
            <a:ext cx="25407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Neural </a:t>
            </a:r>
            <a:endParaRPr sz="24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Networks</a:t>
            </a:r>
            <a:endParaRPr sz="24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7780463" y="2383810"/>
            <a:ext cx="25407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 </a:t>
            </a:r>
            <a:endParaRPr sz="24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Trees</a:t>
            </a:r>
            <a:endParaRPr sz="24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612125" y="1132500"/>
            <a:ext cx="3018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From Literature Review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/>
        </p:nvSpPr>
        <p:spPr>
          <a:xfrm>
            <a:off x="7062085" y="2219424"/>
            <a:ext cx="3866500" cy="67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Accuracy Score</a:t>
            </a:r>
            <a:endParaRPr sz="2400" b="1" dirty="0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1939475" y="911556"/>
            <a:ext cx="297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Logistic Regression</a:t>
            </a:r>
            <a:endParaRPr sz="2400" dirty="0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7" name="Google Shape;167;p19"/>
          <p:cNvGrpSpPr/>
          <p:nvPr/>
        </p:nvGrpSpPr>
        <p:grpSpPr>
          <a:xfrm>
            <a:off x="6343015" y="2296795"/>
            <a:ext cx="503070" cy="503555"/>
            <a:chOff x="9783" y="4485"/>
            <a:chExt cx="3355" cy="3356"/>
          </a:xfrm>
        </p:grpSpPr>
        <p:sp>
          <p:nvSpPr>
            <p:cNvPr id="168" name="Google Shape;168;p19"/>
            <p:cNvSpPr/>
            <p:nvPr/>
          </p:nvSpPr>
          <p:spPr>
            <a:xfrm>
              <a:off x="9783" y="4485"/>
              <a:ext cx="3355" cy="3356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A099C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10983" y="5673"/>
              <a:ext cx="1060" cy="10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60" y="0"/>
                    <a:pt x="0" y="4860"/>
                    <a:pt x="0" y="10800"/>
                  </a:cubicBezTo>
                  <a:cubicBezTo>
                    <a:pt x="0" y="16740"/>
                    <a:pt x="4860" y="21600"/>
                    <a:pt x="10800" y="21600"/>
                  </a:cubicBezTo>
                  <a:cubicBezTo>
                    <a:pt x="16740" y="21600"/>
                    <a:pt x="21600" y="16740"/>
                    <a:pt x="21600" y="10800"/>
                  </a:cubicBezTo>
                  <a:cubicBezTo>
                    <a:pt x="21600" y="4860"/>
                    <a:pt x="16740" y="0"/>
                    <a:pt x="10800" y="0"/>
                  </a:cubicBezTo>
                  <a:close/>
                  <a:moveTo>
                    <a:pt x="14940" y="4320"/>
                  </a:moveTo>
                  <a:cubicBezTo>
                    <a:pt x="15660" y="3780"/>
                    <a:pt x="15660" y="3780"/>
                    <a:pt x="15660" y="3780"/>
                  </a:cubicBezTo>
                  <a:cubicBezTo>
                    <a:pt x="15660" y="3780"/>
                    <a:pt x="15300" y="3060"/>
                    <a:pt x="15480" y="2520"/>
                  </a:cubicBezTo>
                  <a:cubicBezTo>
                    <a:pt x="15660" y="2520"/>
                    <a:pt x="16380" y="2880"/>
                    <a:pt x="16920" y="3600"/>
                  </a:cubicBezTo>
                  <a:cubicBezTo>
                    <a:pt x="16560" y="5220"/>
                    <a:pt x="15480" y="5040"/>
                    <a:pt x="15480" y="5040"/>
                  </a:cubicBezTo>
                  <a:cubicBezTo>
                    <a:pt x="15480" y="5040"/>
                    <a:pt x="14760" y="5040"/>
                    <a:pt x="14940" y="4320"/>
                  </a:cubicBezTo>
                  <a:close/>
                  <a:moveTo>
                    <a:pt x="8460" y="13860"/>
                  </a:moveTo>
                  <a:cubicBezTo>
                    <a:pt x="8280" y="14040"/>
                    <a:pt x="8100" y="14580"/>
                    <a:pt x="7920" y="15120"/>
                  </a:cubicBezTo>
                  <a:cubicBezTo>
                    <a:pt x="7740" y="15480"/>
                    <a:pt x="7560" y="15660"/>
                    <a:pt x="7380" y="15840"/>
                  </a:cubicBezTo>
                  <a:cubicBezTo>
                    <a:pt x="7020" y="16020"/>
                    <a:pt x="7020" y="16380"/>
                    <a:pt x="7020" y="16380"/>
                  </a:cubicBezTo>
                  <a:cubicBezTo>
                    <a:pt x="6840" y="17100"/>
                    <a:pt x="6840" y="17100"/>
                    <a:pt x="6840" y="17100"/>
                  </a:cubicBezTo>
                  <a:cubicBezTo>
                    <a:pt x="6840" y="17100"/>
                    <a:pt x="7020" y="17820"/>
                    <a:pt x="7200" y="18000"/>
                  </a:cubicBezTo>
                  <a:cubicBezTo>
                    <a:pt x="7200" y="18360"/>
                    <a:pt x="6660" y="19800"/>
                    <a:pt x="6660" y="19800"/>
                  </a:cubicBezTo>
                  <a:cubicBezTo>
                    <a:pt x="6120" y="19620"/>
                    <a:pt x="5940" y="19080"/>
                    <a:pt x="5760" y="18720"/>
                  </a:cubicBezTo>
                  <a:cubicBezTo>
                    <a:pt x="5760" y="18360"/>
                    <a:pt x="5400" y="18180"/>
                    <a:pt x="5580" y="17820"/>
                  </a:cubicBezTo>
                  <a:cubicBezTo>
                    <a:pt x="5580" y="17280"/>
                    <a:pt x="5220" y="17100"/>
                    <a:pt x="5040" y="16920"/>
                  </a:cubicBezTo>
                  <a:cubicBezTo>
                    <a:pt x="4860" y="16560"/>
                    <a:pt x="4680" y="16200"/>
                    <a:pt x="4680" y="16020"/>
                  </a:cubicBezTo>
                  <a:cubicBezTo>
                    <a:pt x="4680" y="15840"/>
                    <a:pt x="4140" y="15480"/>
                    <a:pt x="4140" y="15480"/>
                  </a:cubicBezTo>
                  <a:cubicBezTo>
                    <a:pt x="4140" y="15480"/>
                    <a:pt x="3240" y="14940"/>
                    <a:pt x="3060" y="14760"/>
                  </a:cubicBezTo>
                  <a:cubicBezTo>
                    <a:pt x="2880" y="14580"/>
                    <a:pt x="2700" y="13860"/>
                    <a:pt x="2700" y="13500"/>
                  </a:cubicBezTo>
                  <a:cubicBezTo>
                    <a:pt x="2700" y="13140"/>
                    <a:pt x="2880" y="12240"/>
                    <a:pt x="2880" y="12240"/>
                  </a:cubicBezTo>
                  <a:cubicBezTo>
                    <a:pt x="2880" y="12240"/>
                    <a:pt x="3240" y="11880"/>
                    <a:pt x="3060" y="11700"/>
                  </a:cubicBezTo>
                  <a:cubicBezTo>
                    <a:pt x="2700" y="11520"/>
                    <a:pt x="2700" y="10800"/>
                    <a:pt x="2700" y="10800"/>
                  </a:cubicBezTo>
                  <a:cubicBezTo>
                    <a:pt x="2340" y="10440"/>
                    <a:pt x="2340" y="10440"/>
                    <a:pt x="2340" y="10440"/>
                  </a:cubicBezTo>
                  <a:cubicBezTo>
                    <a:pt x="2340" y="10440"/>
                    <a:pt x="1980" y="9900"/>
                    <a:pt x="1800" y="9720"/>
                  </a:cubicBezTo>
                  <a:cubicBezTo>
                    <a:pt x="1800" y="9360"/>
                    <a:pt x="1800" y="9180"/>
                    <a:pt x="1980" y="9000"/>
                  </a:cubicBezTo>
                  <a:cubicBezTo>
                    <a:pt x="1980" y="8820"/>
                    <a:pt x="1800" y="8280"/>
                    <a:pt x="1800" y="8100"/>
                  </a:cubicBezTo>
                  <a:cubicBezTo>
                    <a:pt x="3600" y="3600"/>
                    <a:pt x="6660" y="2700"/>
                    <a:pt x="6660" y="2700"/>
                  </a:cubicBezTo>
                  <a:cubicBezTo>
                    <a:pt x="6840" y="3600"/>
                    <a:pt x="6840" y="3600"/>
                    <a:pt x="6840" y="3600"/>
                  </a:cubicBezTo>
                  <a:cubicBezTo>
                    <a:pt x="6840" y="3600"/>
                    <a:pt x="6300" y="3780"/>
                    <a:pt x="6120" y="3780"/>
                  </a:cubicBezTo>
                  <a:cubicBezTo>
                    <a:pt x="5760" y="3600"/>
                    <a:pt x="5580" y="3600"/>
                    <a:pt x="5580" y="3600"/>
                  </a:cubicBezTo>
                  <a:cubicBezTo>
                    <a:pt x="5220" y="4140"/>
                    <a:pt x="5220" y="4140"/>
                    <a:pt x="5220" y="4140"/>
                  </a:cubicBezTo>
                  <a:cubicBezTo>
                    <a:pt x="5220" y="4140"/>
                    <a:pt x="5040" y="4500"/>
                    <a:pt x="5040" y="4680"/>
                  </a:cubicBezTo>
                  <a:cubicBezTo>
                    <a:pt x="5040" y="4860"/>
                    <a:pt x="5220" y="5220"/>
                    <a:pt x="5220" y="5220"/>
                  </a:cubicBezTo>
                  <a:cubicBezTo>
                    <a:pt x="5220" y="5220"/>
                    <a:pt x="5760" y="5220"/>
                    <a:pt x="5760" y="5040"/>
                  </a:cubicBezTo>
                  <a:cubicBezTo>
                    <a:pt x="5760" y="4860"/>
                    <a:pt x="5760" y="4680"/>
                    <a:pt x="5760" y="4680"/>
                  </a:cubicBezTo>
                  <a:cubicBezTo>
                    <a:pt x="5580" y="4320"/>
                    <a:pt x="5580" y="4320"/>
                    <a:pt x="5580" y="4320"/>
                  </a:cubicBezTo>
                  <a:cubicBezTo>
                    <a:pt x="5580" y="4320"/>
                    <a:pt x="6120" y="4140"/>
                    <a:pt x="7200" y="4320"/>
                  </a:cubicBezTo>
                  <a:cubicBezTo>
                    <a:pt x="8460" y="4320"/>
                    <a:pt x="7920" y="5220"/>
                    <a:pt x="8460" y="5400"/>
                  </a:cubicBezTo>
                  <a:cubicBezTo>
                    <a:pt x="9000" y="5580"/>
                    <a:pt x="8100" y="6300"/>
                    <a:pt x="7920" y="6660"/>
                  </a:cubicBezTo>
                  <a:cubicBezTo>
                    <a:pt x="7740" y="7020"/>
                    <a:pt x="7380" y="6120"/>
                    <a:pt x="7380" y="6120"/>
                  </a:cubicBezTo>
                  <a:cubicBezTo>
                    <a:pt x="7380" y="6120"/>
                    <a:pt x="7740" y="5760"/>
                    <a:pt x="7200" y="5760"/>
                  </a:cubicBezTo>
                  <a:cubicBezTo>
                    <a:pt x="6660" y="5580"/>
                    <a:pt x="6300" y="6480"/>
                    <a:pt x="6660" y="6480"/>
                  </a:cubicBezTo>
                  <a:cubicBezTo>
                    <a:pt x="6840" y="6480"/>
                    <a:pt x="7200" y="6840"/>
                    <a:pt x="7020" y="7020"/>
                  </a:cubicBezTo>
                  <a:cubicBezTo>
                    <a:pt x="7020" y="7200"/>
                    <a:pt x="7020" y="7200"/>
                    <a:pt x="6840" y="7740"/>
                  </a:cubicBezTo>
                  <a:cubicBezTo>
                    <a:pt x="6480" y="8280"/>
                    <a:pt x="6120" y="8640"/>
                    <a:pt x="6120" y="8640"/>
                  </a:cubicBezTo>
                  <a:cubicBezTo>
                    <a:pt x="6120" y="8640"/>
                    <a:pt x="5760" y="8460"/>
                    <a:pt x="5940" y="8820"/>
                  </a:cubicBezTo>
                  <a:cubicBezTo>
                    <a:pt x="6120" y="9180"/>
                    <a:pt x="5940" y="9720"/>
                    <a:pt x="5940" y="9900"/>
                  </a:cubicBezTo>
                  <a:cubicBezTo>
                    <a:pt x="5940" y="10260"/>
                    <a:pt x="5220" y="9720"/>
                    <a:pt x="5220" y="9180"/>
                  </a:cubicBezTo>
                  <a:cubicBezTo>
                    <a:pt x="5040" y="8640"/>
                    <a:pt x="4500" y="9180"/>
                    <a:pt x="4320" y="9180"/>
                  </a:cubicBezTo>
                  <a:cubicBezTo>
                    <a:pt x="4140" y="9180"/>
                    <a:pt x="3780" y="9000"/>
                    <a:pt x="3780" y="8820"/>
                  </a:cubicBezTo>
                  <a:cubicBezTo>
                    <a:pt x="3600" y="8640"/>
                    <a:pt x="2700" y="9360"/>
                    <a:pt x="2520" y="9360"/>
                  </a:cubicBezTo>
                  <a:cubicBezTo>
                    <a:pt x="2340" y="9540"/>
                    <a:pt x="2340" y="9900"/>
                    <a:pt x="2700" y="9720"/>
                  </a:cubicBezTo>
                  <a:cubicBezTo>
                    <a:pt x="3060" y="9540"/>
                    <a:pt x="3420" y="9720"/>
                    <a:pt x="3420" y="10080"/>
                  </a:cubicBezTo>
                  <a:cubicBezTo>
                    <a:pt x="3240" y="10440"/>
                    <a:pt x="2880" y="10260"/>
                    <a:pt x="2880" y="10440"/>
                  </a:cubicBezTo>
                  <a:cubicBezTo>
                    <a:pt x="3060" y="10800"/>
                    <a:pt x="3420" y="10980"/>
                    <a:pt x="3420" y="11340"/>
                  </a:cubicBezTo>
                  <a:cubicBezTo>
                    <a:pt x="3600" y="11700"/>
                    <a:pt x="4500" y="11340"/>
                    <a:pt x="4860" y="11160"/>
                  </a:cubicBezTo>
                  <a:cubicBezTo>
                    <a:pt x="5040" y="11160"/>
                    <a:pt x="5940" y="10980"/>
                    <a:pt x="5940" y="11340"/>
                  </a:cubicBezTo>
                  <a:cubicBezTo>
                    <a:pt x="6120" y="11700"/>
                    <a:pt x="7020" y="11880"/>
                    <a:pt x="7380" y="11880"/>
                  </a:cubicBezTo>
                  <a:cubicBezTo>
                    <a:pt x="7740" y="12060"/>
                    <a:pt x="8280" y="12060"/>
                    <a:pt x="8820" y="12420"/>
                  </a:cubicBezTo>
                  <a:cubicBezTo>
                    <a:pt x="9180" y="12960"/>
                    <a:pt x="8460" y="13680"/>
                    <a:pt x="8460" y="13860"/>
                  </a:cubicBezTo>
                  <a:close/>
                  <a:moveTo>
                    <a:pt x="10620" y="2520"/>
                  </a:moveTo>
                  <a:cubicBezTo>
                    <a:pt x="10440" y="3060"/>
                    <a:pt x="9720" y="3600"/>
                    <a:pt x="9900" y="3780"/>
                  </a:cubicBezTo>
                  <a:cubicBezTo>
                    <a:pt x="9900" y="3960"/>
                    <a:pt x="9900" y="4860"/>
                    <a:pt x="9180" y="4140"/>
                  </a:cubicBezTo>
                  <a:cubicBezTo>
                    <a:pt x="8460" y="3420"/>
                    <a:pt x="7740" y="3240"/>
                    <a:pt x="7920" y="2700"/>
                  </a:cubicBezTo>
                  <a:cubicBezTo>
                    <a:pt x="7920" y="2520"/>
                    <a:pt x="8640" y="2520"/>
                    <a:pt x="8640" y="2340"/>
                  </a:cubicBezTo>
                  <a:cubicBezTo>
                    <a:pt x="9540" y="1260"/>
                    <a:pt x="11160" y="1440"/>
                    <a:pt x="11340" y="1800"/>
                  </a:cubicBezTo>
                  <a:cubicBezTo>
                    <a:pt x="10980" y="2160"/>
                    <a:pt x="10620" y="1980"/>
                    <a:pt x="10620" y="2520"/>
                  </a:cubicBezTo>
                  <a:close/>
                  <a:moveTo>
                    <a:pt x="19260" y="11160"/>
                  </a:moveTo>
                  <a:cubicBezTo>
                    <a:pt x="19260" y="11160"/>
                    <a:pt x="19620" y="11700"/>
                    <a:pt x="20160" y="11700"/>
                  </a:cubicBezTo>
                  <a:cubicBezTo>
                    <a:pt x="19800" y="15660"/>
                    <a:pt x="16560" y="18360"/>
                    <a:pt x="16560" y="18360"/>
                  </a:cubicBezTo>
                  <a:cubicBezTo>
                    <a:pt x="16020" y="17820"/>
                    <a:pt x="16200" y="17280"/>
                    <a:pt x="16200" y="17280"/>
                  </a:cubicBezTo>
                  <a:cubicBezTo>
                    <a:pt x="16380" y="16560"/>
                    <a:pt x="16380" y="16560"/>
                    <a:pt x="16380" y="16560"/>
                  </a:cubicBezTo>
                  <a:cubicBezTo>
                    <a:pt x="16380" y="15300"/>
                    <a:pt x="16380" y="15300"/>
                    <a:pt x="16380" y="15300"/>
                  </a:cubicBezTo>
                  <a:cubicBezTo>
                    <a:pt x="16380" y="15300"/>
                    <a:pt x="16380" y="13860"/>
                    <a:pt x="15120" y="14580"/>
                  </a:cubicBezTo>
                  <a:cubicBezTo>
                    <a:pt x="13860" y="14940"/>
                    <a:pt x="14400" y="14940"/>
                    <a:pt x="12960" y="14940"/>
                  </a:cubicBezTo>
                  <a:cubicBezTo>
                    <a:pt x="11520" y="15120"/>
                    <a:pt x="11880" y="12060"/>
                    <a:pt x="11880" y="12060"/>
                  </a:cubicBezTo>
                  <a:cubicBezTo>
                    <a:pt x="11880" y="7740"/>
                    <a:pt x="15120" y="10980"/>
                    <a:pt x="15120" y="10980"/>
                  </a:cubicBezTo>
                  <a:cubicBezTo>
                    <a:pt x="17100" y="12420"/>
                    <a:pt x="17460" y="10080"/>
                    <a:pt x="17460" y="10080"/>
                  </a:cubicBezTo>
                  <a:cubicBezTo>
                    <a:pt x="18720" y="9540"/>
                    <a:pt x="18720" y="9540"/>
                    <a:pt x="18720" y="9540"/>
                  </a:cubicBezTo>
                  <a:cubicBezTo>
                    <a:pt x="18900" y="8820"/>
                    <a:pt x="18900" y="8820"/>
                    <a:pt x="18900" y="8820"/>
                  </a:cubicBezTo>
                  <a:cubicBezTo>
                    <a:pt x="18720" y="7920"/>
                    <a:pt x="18720" y="7920"/>
                    <a:pt x="18720" y="7920"/>
                  </a:cubicBezTo>
                  <a:cubicBezTo>
                    <a:pt x="16740" y="7020"/>
                    <a:pt x="16740" y="7020"/>
                    <a:pt x="16740" y="7020"/>
                  </a:cubicBezTo>
                  <a:cubicBezTo>
                    <a:pt x="16740" y="7020"/>
                    <a:pt x="16380" y="7740"/>
                    <a:pt x="16920" y="8640"/>
                  </a:cubicBezTo>
                  <a:cubicBezTo>
                    <a:pt x="16920" y="8640"/>
                    <a:pt x="16740" y="9540"/>
                    <a:pt x="16380" y="9360"/>
                  </a:cubicBezTo>
                  <a:cubicBezTo>
                    <a:pt x="15120" y="8640"/>
                    <a:pt x="15120" y="8640"/>
                    <a:pt x="15120" y="8640"/>
                  </a:cubicBezTo>
                  <a:cubicBezTo>
                    <a:pt x="15120" y="8640"/>
                    <a:pt x="14760" y="8460"/>
                    <a:pt x="14220" y="8820"/>
                  </a:cubicBezTo>
                  <a:cubicBezTo>
                    <a:pt x="13500" y="9360"/>
                    <a:pt x="12420" y="8820"/>
                    <a:pt x="12420" y="8820"/>
                  </a:cubicBezTo>
                  <a:cubicBezTo>
                    <a:pt x="12420" y="8820"/>
                    <a:pt x="12420" y="8280"/>
                    <a:pt x="13140" y="7920"/>
                  </a:cubicBezTo>
                  <a:cubicBezTo>
                    <a:pt x="13680" y="7560"/>
                    <a:pt x="13680" y="7560"/>
                    <a:pt x="13680" y="7560"/>
                  </a:cubicBezTo>
                  <a:cubicBezTo>
                    <a:pt x="13680" y="7560"/>
                    <a:pt x="13500" y="6840"/>
                    <a:pt x="13680" y="6300"/>
                  </a:cubicBezTo>
                  <a:cubicBezTo>
                    <a:pt x="13860" y="5760"/>
                    <a:pt x="14040" y="6300"/>
                    <a:pt x="14580" y="5940"/>
                  </a:cubicBezTo>
                  <a:cubicBezTo>
                    <a:pt x="15120" y="5580"/>
                    <a:pt x="15480" y="6660"/>
                    <a:pt x="16200" y="6480"/>
                  </a:cubicBezTo>
                  <a:cubicBezTo>
                    <a:pt x="16920" y="6480"/>
                    <a:pt x="16560" y="6300"/>
                    <a:pt x="17100" y="5940"/>
                  </a:cubicBezTo>
                  <a:cubicBezTo>
                    <a:pt x="17640" y="5760"/>
                    <a:pt x="18000" y="6480"/>
                    <a:pt x="18000" y="6480"/>
                  </a:cubicBezTo>
                  <a:cubicBezTo>
                    <a:pt x="19080" y="6660"/>
                    <a:pt x="19080" y="6660"/>
                    <a:pt x="19080" y="6660"/>
                  </a:cubicBezTo>
                  <a:cubicBezTo>
                    <a:pt x="19080" y="6660"/>
                    <a:pt x="18900" y="5400"/>
                    <a:pt x="18900" y="5760"/>
                  </a:cubicBezTo>
                  <a:cubicBezTo>
                    <a:pt x="19620" y="6840"/>
                    <a:pt x="20520" y="9900"/>
                    <a:pt x="20160" y="10440"/>
                  </a:cubicBezTo>
                  <a:cubicBezTo>
                    <a:pt x="19980" y="10260"/>
                    <a:pt x="19800" y="10260"/>
                    <a:pt x="19800" y="10260"/>
                  </a:cubicBezTo>
                  <a:cubicBezTo>
                    <a:pt x="18540" y="10260"/>
                    <a:pt x="18540" y="10260"/>
                    <a:pt x="18540" y="10260"/>
                  </a:cubicBezTo>
                  <a:lnTo>
                    <a:pt x="19260" y="11160"/>
                  </a:lnTo>
                  <a:close/>
                  <a:moveTo>
                    <a:pt x="19260" y="1116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9"/>
          <p:cNvGrpSpPr/>
          <p:nvPr/>
        </p:nvGrpSpPr>
        <p:grpSpPr>
          <a:xfrm>
            <a:off x="6344923" y="3364927"/>
            <a:ext cx="499259" cy="500380"/>
            <a:chOff x="16833" y="15877"/>
            <a:chExt cx="3353" cy="3356"/>
          </a:xfrm>
        </p:grpSpPr>
        <p:sp>
          <p:nvSpPr>
            <p:cNvPr id="176" name="Google Shape;176;p19"/>
            <p:cNvSpPr/>
            <p:nvPr/>
          </p:nvSpPr>
          <p:spPr>
            <a:xfrm>
              <a:off x="16833" y="15877"/>
              <a:ext cx="3353" cy="3356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95C1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18100" y="17292"/>
              <a:ext cx="940" cy="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0"/>
                  </a:moveTo>
                  <a:cubicBezTo>
                    <a:pt x="21600" y="3960"/>
                    <a:pt x="16676" y="0"/>
                    <a:pt x="10800" y="0"/>
                  </a:cubicBezTo>
                  <a:cubicBezTo>
                    <a:pt x="4765" y="0"/>
                    <a:pt x="0" y="3960"/>
                    <a:pt x="0" y="8640"/>
                  </a:cubicBezTo>
                  <a:cubicBezTo>
                    <a:pt x="0" y="12060"/>
                    <a:pt x="2382" y="14940"/>
                    <a:pt x="5876" y="16380"/>
                  </a:cubicBezTo>
                  <a:cubicBezTo>
                    <a:pt x="6035" y="17280"/>
                    <a:pt x="5718" y="19080"/>
                    <a:pt x="3335" y="21600"/>
                  </a:cubicBezTo>
                  <a:cubicBezTo>
                    <a:pt x="3335" y="21600"/>
                    <a:pt x="8576" y="19980"/>
                    <a:pt x="11435" y="17280"/>
                  </a:cubicBezTo>
                  <a:cubicBezTo>
                    <a:pt x="17153" y="16920"/>
                    <a:pt x="21600" y="13140"/>
                    <a:pt x="21600" y="8640"/>
                  </a:cubicBezTo>
                  <a:close/>
                  <a:moveTo>
                    <a:pt x="21600" y="864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9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03</a:t>
            </a:r>
            <a:endParaRPr sz="8000"/>
          </a:p>
        </p:txBody>
      </p:sp>
      <p:sp>
        <p:nvSpPr>
          <p:cNvPr id="179" name="Google Shape;179;p19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Training</a:t>
            </a:r>
            <a:r>
              <a:rPr lang="en-US" sz="4000">
                <a:solidFill>
                  <a:srgbClr val="134F5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— Classification</a:t>
            </a:r>
            <a:endParaRPr sz="40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2138150" y="3524052"/>
            <a:ext cx="2442300" cy="54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</a:t>
            </a:r>
            <a:endParaRPr sz="2400" dirty="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1411891" y="4193613"/>
            <a:ext cx="3779779" cy="53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Classification Tree</a:t>
            </a:r>
            <a:endParaRPr sz="2400" dirty="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1721847" y="5583436"/>
            <a:ext cx="335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K-Nearest Neighbors</a:t>
            </a:r>
            <a:endParaRPr sz="2400" i="1" dirty="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1939475" y="2209872"/>
            <a:ext cx="297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Boosting</a:t>
            </a:r>
            <a:endParaRPr sz="2400" dirty="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1688286" y="1556341"/>
            <a:ext cx="3495300" cy="44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Adaptive boosting</a:t>
            </a:r>
            <a:endParaRPr sz="2400" dirty="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1087864" y="4927701"/>
            <a:ext cx="4430644" cy="35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Naive Bayes (</a:t>
            </a:r>
            <a:r>
              <a:rPr lang="en-US" sz="2400" dirty="0" err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GaussianNB</a:t>
            </a:r>
            <a:r>
              <a:rPr lang="en-US" sz="2400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400" dirty="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1977158" y="6231873"/>
            <a:ext cx="2763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Neural Network</a:t>
            </a:r>
            <a:endParaRPr sz="2400" dirty="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11" name="Google Shape;211;p19"/>
          <p:cNvGrpSpPr/>
          <p:nvPr/>
        </p:nvGrpSpPr>
        <p:grpSpPr>
          <a:xfrm>
            <a:off x="6343727" y="4429870"/>
            <a:ext cx="501635" cy="501969"/>
            <a:chOff x="9783" y="4485"/>
            <a:chExt cx="3345" cy="3345"/>
          </a:xfrm>
        </p:grpSpPr>
        <p:sp>
          <p:nvSpPr>
            <p:cNvPr id="212" name="Google Shape;212;p19"/>
            <p:cNvSpPr/>
            <p:nvPr/>
          </p:nvSpPr>
          <p:spPr>
            <a:xfrm>
              <a:off x="9783" y="4485"/>
              <a:ext cx="3345" cy="3345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A099C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10983" y="5673"/>
              <a:ext cx="1080" cy="1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60" y="0"/>
                    <a:pt x="0" y="4860"/>
                    <a:pt x="0" y="10800"/>
                  </a:cubicBezTo>
                  <a:cubicBezTo>
                    <a:pt x="0" y="16740"/>
                    <a:pt x="4860" y="21600"/>
                    <a:pt x="10800" y="21600"/>
                  </a:cubicBezTo>
                  <a:cubicBezTo>
                    <a:pt x="16740" y="21600"/>
                    <a:pt x="21600" y="16740"/>
                    <a:pt x="21600" y="10800"/>
                  </a:cubicBezTo>
                  <a:cubicBezTo>
                    <a:pt x="21600" y="4860"/>
                    <a:pt x="16740" y="0"/>
                    <a:pt x="10800" y="0"/>
                  </a:cubicBezTo>
                  <a:close/>
                  <a:moveTo>
                    <a:pt x="14940" y="4320"/>
                  </a:moveTo>
                  <a:cubicBezTo>
                    <a:pt x="15660" y="3780"/>
                    <a:pt x="15660" y="3780"/>
                    <a:pt x="15660" y="3780"/>
                  </a:cubicBezTo>
                  <a:cubicBezTo>
                    <a:pt x="15660" y="3780"/>
                    <a:pt x="15300" y="3060"/>
                    <a:pt x="15480" y="2520"/>
                  </a:cubicBezTo>
                  <a:cubicBezTo>
                    <a:pt x="15660" y="2520"/>
                    <a:pt x="16380" y="2880"/>
                    <a:pt x="16920" y="3600"/>
                  </a:cubicBezTo>
                  <a:cubicBezTo>
                    <a:pt x="16560" y="5220"/>
                    <a:pt x="15480" y="5040"/>
                    <a:pt x="15480" y="5040"/>
                  </a:cubicBezTo>
                  <a:cubicBezTo>
                    <a:pt x="15480" y="5040"/>
                    <a:pt x="14760" y="5040"/>
                    <a:pt x="14940" y="4320"/>
                  </a:cubicBezTo>
                  <a:close/>
                  <a:moveTo>
                    <a:pt x="8460" y="13860"/>
                  </a:moveTo>
                  <a:cubicBezTo>
                    <a:pt x="8280" y="14040"/>
                    <a:pt x="8100" y="14580"/>
                    <a:pt x="7920" y="15120"/>
                  </a:cubicBezTo>
                  <a:cubicBezTo>
                    <a:pt x="7740" y="15480"/>
                    <a:pt x="7560" y="15660"/>
                    <a:pt x="7380" y="15840"/>
                  </a:cubicBezTo>
                  <a:cubicBezTo>
                    <a:pt x="7020" y="16020"/>
                    <a:pt x="7020" y="16380"/>
                    <a:pt x="7020" y="16380"/>
                  </a:cubicBezTo>
                  <a:cubicBezTo>
                    <a:pt x="6840" y="17100"/>
                    <a:pt x="6840" y="17100"/>
                    <a:pt x="6840" y="17100"/>
                  </a:cubicBezTo>
                  <a:cubicBezTo>
                    <a:pt x="6840" y="17100"/>
                    <a:pt x="7020" y="17820"/>
                    <a:pt x="7200" y="18000"/>
                  </a:cubicBezTo>
                  <a:cubicBezTo>
                    <a:pt x="7200" y="18360"/>
                    <a:pt x="6660" y="19800"/>
                    <a:pt x="6660" y="19800"/>
                  </a:cubicBezTo>
                  <a:cubicBezTo>
                    <a:pt x="6120" y="19620"/>
                    <a:pt x="5940" y="19080"/>
                    <a:pt x="5760" y="18720"/>
                  </a:cubicBezTo>
                  <a:cubicBezTo>
                    <a:pt x="5760" y="18360"/>
                    <a:pt x="5400" y="18180"/>
                    <a:pt x="5580" y="17820"/>
                  </a:cubicBezTo>
                  <a:cubicBezTo>
                    <a:pt x="5580" y="17280"/>
                    <a:pt x="5220" y="17100"/>
                    <a:pt x="5040" y="16920"/>
                  </a:cubicBezTo>
                  <a:cubicBezTo>
                    <a:pt x="4860" y="16560"/>
                    <a:pt x="4680" y="16200"/>
                    <a:pt x="4680" y="16020"/>
                  </a:cubicBezTo>
                  <a:cubicBezTo>
                    <a:pt x="4680" y="15840"/>
                    <a:pt x="4140" y="15480"/>
                    <a:pt x="4140" y="15480"/>
                  </a:cubicBezTo>
                  <a:cubicBezTo>
                    <a:pt x="4140" y="15480"/>
                    <a:pt x="3240" y="14940"/>
                    <a:pt x="3060" y="14760"/>
                  </a:cubicBezTo>
                  <a:cubicBezTo>
                    <a:pt x="2880" y="14580"/>
                    <a:pt x="2700" y="13860"/>
                    <a:pt x="2700" y="13500"/>
                  </a:cubicBezTo>
                  <a:cubicBezTo>
                    <a:pt x="2700" y="13140"/>
                    <a:pt x="2880" y="12240"/>
                    <a:pt x="2880" y="12240"/>
                  </a:cubicBezTo>
                  <a:cubicBezTo>
                    <a:pt x="2880" y="12240"/>
                    <a:pt x="3240" y="11880"/>
                    <a:pt x="3060" y="11700"/>
                  </a:cubicBezTo>
                  <a:cubicBezTo>
                    <a:pt x="2700" y="11520"/>
                    <a:pt x="2700" y="10800"/>
                    <a:pt x="2700" y="10800"/>
                  </a:cubicBezTo>
                  <a:cubicBezTo>
                    <a:pt x="2340" y="10440"/>
                    <a:pt x="2340" y="10440"/>
                    <a:pt x="2340" y="10440"/>
                  </a:cubicBezTo>
                  <a:cubicBezTo>
                    <a:pt x="2340" y="10440"/>
                    <a:pt x="1980" y="9900"/>
                    <a:pt x="1800" y="9720"/>
                  </a:cubicBezTo>
                  <a:cubicBezTo>
                    <a:pt x="1800" y="9360"/>
                    <a:pt x="1800" y="9180"/>
                    <a:pt x="1980" y="9000"/>
                  </a:cubicBezTo>
                  <a:cubicBezTo>
                    <a:pt x="1980" y="8820"/>
                    <a:pt x="1800" y="8280"/>
                    <a:pt x="1800" y="8100"/>
                  </a:cubicBezTo>
                  <a:cubicBezTo>
                    <a:pt x="3600" y="3600"/>
                    <a:pt x="6660" y="2700"/>
                    <a:pt x="6660" y="2700"/>
                  </a:cubicBezTo>
                  <a:cubicBezTo>
                    <a:pt x="6840" y="3600"/>
                    <a:pt x="6840" y="3600"/>
                    <a:pt x="6840" y="3600"/>
                  </a:cubicBezTo>
                  <a:cubicBezTo>
                    <a:pt x="6840" y="3600"/>
                    <a:pt x="6300" y="3780"/>
                    <a:pt x="6120" y="3780"/>
                  </a:cubicBezTo>
                  <a:cubicBezTo>
                    <a:pt x="5760" y="3600"/>
                    <a:pt x="5580" y="3600"/>
                    <a:pt x="5580" y="3600"/>
                  </a:cubicBezTo>
                  <a:cubicBezTo>
                    <a:pt x="5220" y="4140"/>
                    <a:pt x="5220" y="4140"/>
                    <a:pt x="5220" y="4140"/>
                  </a:cubicBezTo>
                  <a:cubicBezTo>
                    <a:pt x="5220" y="4140"/>
                    <a:pt x="5040" y="4500"/>
                    <a:pt x="5040" y="4680"/>
                  </a:cubicBezTo>
                  <a:cubicBezTo>
                    <a:pt x="5040" y="4860"/>
                    <a:pt x="5220" y="5220"/>
                    <a:pt x="5220" y="5220"/>
                  </a:cubicBezTo>
                  <a:cubicBezTo>
                    <a:pt x="5220" y="5220"/>
                    <a:pt x="5760" y="5220"/>
                    <a:pt x="5760" y="5040"/>
                  </a:cubicBezTo>
                  <a:cubicBezTo>
                    <a:pt x="5760" y="4860"/>
                    <a:pt x="5760" y="4680"/>
                    <a:pt x="5760" y="4680"/>
                  </a:cubicBezTo>
                  <a:cubicBezTo>
                    <a:pt x="5580" y="4320"/>
                    <a:pt x="5580" y="4320"/>
                    <a:pt x="5580" y="4320"/>
                  </a:cubicBezTo>
                  <a:cubicBezTo>
                    <a:pt x="5580" y="4320"/>
                    <a:pt x="6120" y="4140"/>
                    <a:pt x="7200" y="4320"/>
                  </a:cubicBezTo>
                  <a:cubicBezTo>
                    <a:pt x="8460" y="4320"/>
                    <a:pt x="7920" y="5220"/>
                    <a:pt x="8460" y="5400"/>
                  </a:cubicBezTo>
                  <a:cubicBezTo>
                    <a:pt x="9000" y="5580"/>
                    <a:pt x="8100" y="6300"/>
                    <a:pt x="7920" y="6660"/>
                  </a:cubicBezTo>
                  <a:cubicBezTo>
                    <a:pt x="7740" y="7020"/>
                    <a:pt x="7380" y="6120"/>
                    <a:pt x="7380" y="6120"/>
                  </a:cubicBezTo>
                  <a:cubicBezTo>
                    <a:pt x="7380" y="6120"/>
                    <a:pt x="7740" y="5760"/>
                    <a:pt x="7200" y="5760"/>
                  </a:cubicBezTo>
                  <a:cubicBezTo>
                    <a:pt x="6660" y="5580"/>
                    <a:pt x="6300" y="6480"/>
                    <a:pt x="6660" y="6480"/>
                  </a:cubicBezTo>
                  <a:cubicBezTo>
                    <a:pt x="6840" y="6480"/>
                    <a:pt x="7200" y="6840"/>
                    <a:pt x="7020" y="7020"/>
                  </a:cubicBezTo>
                  <a:cubicBezTo>
                    <a:pt x="7020" y="7200"/>
                    <a:pt x="7020" y="7200"/>
                    <a:pt x="6840" y="7740"/>
                  </a:cubicBezTo>
                  <a:cubicBezTo>
                    <a:pt x="6480" y="8280"/>
                    <a:pt x="6120" y="8640"/>
                    <a:pt x="6120" y="8640"/>
                  </a:cubicBezTo>
                  <a:cubicBezTo>
                    <a:pt x="6120" y="8640"/>
                    <a:pt x="5760" y="8460"/>
                    <a:pt x="5940" y="8820"/>
                  </a:cubicBezTo>
                  <a:cubicBezTo>
                    <a:pt x="6120" y="9180"/>
                    <a:pt x="5940" y="9720"/>
                    <a:pt x="5940" y="9900"/>
                  </a:cubicBezTo>
                  <a:cubicBezTo>
                    <a:pt x="5940" y="10260"/>
                    <a:pt x="5220" y="9720"/>
                    <a:pt x="5220" y="9180"/>
                  </a:cubicBezTo>
                  <a:cubicBezTo>
                    <a:pt x="5040" y="8640"/>
                    <a:pt x="4500" y="9180"/>
                    <a:pt x="4320" y="9180"/>
                  </a:cubicBezTo>
                  <a:cubicBezTo>
                    <a:pt x="4140" y="9180"/>
                    <a:pt x="3780" y="9000"/>
                    <a:pt x="3780" y="8820"/>
                  </a:cubicBezTo>
                  <a:cubicBezTo>
                    <a:pt x="3600" y="8640"/>
                    <a:pt x="2700" y="9360"/>
                    <a:pt x="2520" y="9360"/>
                  </a:cubicBezTo>
                  <a:cubicBezTo>
                    <a:pt x="2340" y="9540"/>
                    <a:pt x="2340" y="9900"/>
                    <a:pt x="2700" y="9720"/>
                  </a:cubicBezTo>
                  <a:cubicBezTo>
                    <a:pt x="3060" y="9540"/>
                    <a:pt x="3420" y="9720"/>
                    <a:pt x="3420" y="10080"/>
                  </a:cubicBezTo>
                  <a:cubicBezTo>
                    <a:pt x="3240" y="10440"/>
                    <a:pt x="2880" y="10260"/>
                    <a:pt x="2880" y="10440"/>
                  </a:cubicBezTo>
                  <a:cubicBezTo>
                    <a:pt x="3060" y="10800"/>
                    <a:pt x="3420" y="10980"/>
                    <a:pt x="3420" y="11340"/>
                  </a:cubicBezTo>
                  <a:cubicBezTo>
                    <a:pt x="3600" y="11700"/>
                    <a:pt x="4500" y="11340"/>
                    <a:pt x="4860" y="11160"/>
                  </a:cubicBezTo>
                  <a:cubicBezTo>
                    <a:pt x="5040" y="11160"/>
                    <a:pt x="5940" y="10980"/>
                    <a:pt x="5940" y="11340"/>
                  </a:cubicBezTo>
                  <a:cubicBezTo>
                    <a:pt x="6120" y="11700"/>
                    <a:pt x="7020" y="11880"/>
                    <a:pt x="7380" y="11880"/>
                  </a:cubicBezTo>
                  <a:cubicBezTo>
                    <a:pt x="7740" y="12060"/>
                    <a:pt x="8280" y="12060"/>
                    <a:pt x="8820" y="12420"/>
                  </a:cubicBezTo>
                  <a:cubicBezTo>
                    <a:pt x="9180" y="12960"/>
                    <a:pt x="8460" y="13680"/>
                    <a:pt x="8460" y="13860"/>
                  </a:cubicBezTo>
                  <a:close/>
                  <a:moveTo>
                    <a:pt x="10620" y="2520"/>
                  </a:moveTo>
                  <a:cubicBezTo>
                    <a:pt x="10440" y="3060"/>
                    <a:pt x="9720" y="3600"/>
                    <a:pt x="9900" y="3780"/>
                  </a:cubicBezTo>
                  <a:cubicBezTo>
                    <a:pt x="9900" y="3960"/>
                    <a:pt x="9900" y="4860"/>
                    <a:pt x="9180" y="4140"/>
                  </a:cubicBezTo>
                  <a:cubicBezTo>
                    <a:pt x="8460" y="3420"/>
                    <a:pt x="7740" y="3240"/>
                    <a:pt x="7920" y="2700"/>
                  </a:cubicBezTo>
                  <a:cubicBezTo>
                    <a:pt x="7920" y="2520"/>
                    <a:pt x="8640" y="2520"/>
                    <a:pt x="8640" y="2340"/>
                  </a:cubicBezTo>
                  <a:cubicBezTo>
                    <a:pt x="9540" y="1260"/>
                    <a:pt x="11160" y="1440"/>
                    <a:pt x="11340" y="1800"/>
                  </a:cubicBezTo>
                  <a:cubicBezTo>
                    <a:pt x="10980" y="2160"/>
                    <a:pt x="10620" y="1980"/>
                    <a:pt x="10620" y="2520"/>
                  </a:cubicBezTo>
                  <a:close/>
                  <a:moveTo>
                    <a:pt x="19260" y="11160"/>
                  </a:moveTo>
                  <a:cubicBezTo>
                    <a:pt x="19260" y="11160"/>
                    <a:pt x="19620" y="11700"/>
                    <a:pt x="20160" y="11700"/>
                  </a:cubicBezTo>
                  <a:cubicBezTo>
                    <a:pt x="19800" y="15660"/>
                    <a:pt x="16560" y="18360"/>
                    <a:pt x="16560" y="18360"/>
                  </a:cubicBezTo>
                  <a:cubicBezTo>
                    <a:pt x="16020" y="17820"/>
                    <a:pt x="16200" y="17280"/>
                    <a:pt x="16200" y="17280"/>
                  </a:cubicBezTo>
                  <a:cubicBezTo>
                    <a:pt x="16380" y="16560"/>
                    <a:pt x="16380" y="16560"/>
                    <a:pt x="16380" y="16560"/>
                  </a:cubicBezTo>
                  <a:cubicBezTo>
                    <a:pt x="16380" y="15300"/>
                    <a:pt x="16380" y="15300"/>
                    <a:pt x="16380" y="15300"/>
                  </a:cubicBezTo>
                  <a:cubicBezTo>
                    <a:pt x="16380" y="15300"/>
                    <a:pt x="16380" y="13860"/>
                    <a:pt x="15120" y="14580"/>
                  </a:cubicBezTo>
                  <a:cubicBezTo>
                    <a:pt x="13860" y="14940"/>
                    <a:pt x="14400" y="14940"/>
                    <a:pt x="12960" y="14940"/>
                  </a:cubicBezTo>
                  <a:cubicBezTo>
                    <a:pt x="11520" y="15120"/>
                    <a:pt x="11880" y="12060"/>
                    <a:pt x="11880" y="12060"/>
                  </a:cubicBezTo>
                  <a:cubicBezTo>
                    <a:pt x="11880" y="7740"/>
                    <a:pt x="15120" y="10980"/>
                    <a:pt x="15120" y="10980"/>
                  </a:cubicBezTo>
                  <a:cubicBezTo>
                    <a:pt x="17100" y="12420"/>
                    <a:pt x="17460" y="10080"/>
                    <a:pt x="17460" y="10080"/>
                  </a:cubicBezTo>
                  <a:cubicBezTo>
                    <a:pt x="18720" y="9540"/>
                    <a:pt x="18720" y="9540"/>
                    <a:pt x="18720" y="9540"/>
                  </a:cubicBezTo>
                  <a:cubicBezTo>
                    <a:pt x="18900" y="8820"/>
                    <a:pt x="18900" y="8820"/>
                    <a:pt x="18900" y="8820"/>
                  </a:cubicBezTo>
                  <a:cubicBezTo>
                    <a:pt x="18720" y="7920"/>
                    <a:pt x="18720" y="7920"/>
                    <a:pt x="18720" y="7920"/>
                  </a:cubicBezTo>
                  <a:cubicBezTo>
                    <a:pt x="16740" y="7020"/>
                    <a:pt x="16740" y="7020"/>
                    <a:pt x="16740" y="7020"/>
                  </a:cubicBezTo>
                  <a:cubicBezTo>
                    <a:pt x="16740" y="7020"/>
                    <a:pt x="16380" y="7740"/>
                    <a:pt x="16920" y="8640"/>
                  </a:cubicBezTo>
                  <a:cubicBezTo>
                    <a:pt x="16920" y="8640"/>
                    <a:pt x="16740" y="9540"/>
                    <a:pt x="16380" y="9360"/>
                  </a:cubicBezTo>
                  <a:cubicBezTo>
                    <a:pt x="15120" y="8640"/>
                    <a:pt x="15120" y="8640"/>
                    <a:pt x="15120" y="8640"/>
                  </a:cubicBezTo>
                  <a:cubicBezTo>
                    <a:pt x="15120" y="8640"/>
                    <a:pt x="14760" y="8460"/>
                    <a:pt x="14220" y="8820"/>
                  </a:cubicBezTo>
                  <a:cubicBezTo>
                    <a:pt x="13500" y="9360"/>
                    <a:pt x="12420" y="8820"/>
                    <a:pt x="12420" y="8820"/>
                  </a:cubicBezTo>
                  <a:cubicBezTo>
                    <a:pt x="12420" y="8820"/>
                    <a:pt x="12420" y="8280"/>
                    <a:pt x="13140" y="7920"/>
                  </a:cubicBezTo>
                  <a:cubicBezTo>
                    <a:pt x="13680" y="7560"/>
                    <a:pt x="13680" y="7560"/>
                    <a:pt x="13680" y="7560"/>
                  </a:cubicBezTo>
                  <a:cubicBezTo>
                    <a:pt x="13680" y="7560"/>
                    <a:pt x="13500" y="6840"/>
                    <a:pt x="13680" y="6300"/>
                  </a:cubicBezTo>
                  <a:cubicBezTo>
                    <a:pt x="13860" y="5760"/>
                    <a:pt x="14040" y="6300"/>
                    <a:pt x="14580" y="5940"/>
                  </a:cubicBezTo>
                  <a:cubicBezTo>
                    <a:pt x="15120" y="5580"/>
                    <a:pt x="15480" y="6660"/>
                    <a:pt x="16200" y="6480"/>
                  </a:cubicBezTo>
                  <a:cubicBezTo>
                    <a:pt x="16920" y="6480"/>
                    <a:pt x="16560" y="6300"/>
                    <a:pt x="17100" y="5940"/>
                  </a:cubicBezTo>
                  <a:cubicBezTo>
                    <a:pt x="17640" y="5760"/>
                    <a:pt x="18000" y="6480"/>
                    <a:pt x="18000" y="6480"/>
                  </a:cubicBezTo>
                  <a:cubicBezTo>
                    <a:pt x="19080" y="6660"/>
                    <a:pt x="19080" y="6660"/>
                    <a:pt x="19080" y="6660"/>
                  </a:cubicBezTo>
                  <a:cubicBezTo>
                    <a:pt x="19080" y="6660"/>
                    <a:pt x="18900" y="5400"/>
                    <a:pt x="18900" y="5760"/>
                  </a:cubicBezTo>
                  <a:cubicBezTo>
                    <a:pt x="19620" y="6840"/>
                    <a:pt x="20520" y="9900"/>
                    <a:pt x="20160" y="10440"/>
                  </a:cubicBezTo>
                  <a:cubicBezTo>
                    <a:pt x="19980" y="10260"/>
                    <a:pt x="19800" y="10260"/>
                    <a:pt x="19800" y="10260"/>
                  </a:cubicBezTo>
                  <a:cubicBezTo>
                    <a:pt x="18540" y="10260"/>
                    <a:pt x="18540" y="10260"/>
                    <a:pt x="18540" y="10260"/>
                  </a:cubicBezTo>
                  <a:lnTo>
                    <a:pt x="19260" y="11160"/>
                  </a:lnTo>
                  <a:close/>
                  <a:moveTo>
                    <a:pt x="19260" y="1116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19"/>
          <p:cNvSpPr txBox="1"/>
          <p:nvPr/>
        </p:nvSpPr>
        <p:spPr>
          <a:xfrm>
            <a:off x="7387272" y="4306929"/>
            <a:ext cx="3412207" cy="7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&amp; Recall</a:t>
            </a:r>
            <a:endParaRPr sz="2400" b="1" dirty="0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7109621" y="3285924"/>
            <a:ext cx="3967508" cy="70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 curve &amp; AUC score</a:t>
            </a:r>
            <a:endParaRPr sz="2400" b="1" dirty="0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034D2B-355D-084B-9DFB-4EB5C65F1500}"/>
              </a:ext>
            </a:extLst>
          </p:cNvPr>
          <p:cNvGrpSpPr/>
          <p:nvPr/>
        </p:nvGrpSpPr>
        <p:grpSpPr>
          <a:xfrm>
            <a:off x="5296367" y="911556"/>
            <a:ext cx="830648" cy="5907502"/>
            <a:chOff x="5298452" y="1133497"/>
            <a:chExt cx="830648" cy="5907502"/>
          </a:xfrm>
        </p:grpSpPr>
        <p:grpSp>
          <p:nvGrpSpPr>
            <p:cNvPr id="164" name="Google Shape;164;p19"/>
            <p:cNvGrpSpPr/>
            <p:nvPr/>
          </p:nvGrpSpPr>
          <p:grpSpPr>
            <a:xfrm>
              <a:off x="5309566" y="2487996"/>
              <a:ext cx="479568" cy="479568"/>
              <a:chOff x="16833" y="6605"/>
              <a:chExt cx="3353" cy="3353"/>
            </a:xfrm>
          </p:grpSpPr>
          <p:sp>
            <p:nvSpPr>
              <p:cNvPr id="165" name="Google Shape;165;p19"/>
              <p:cNvSpPr/>
              <p:nvPr/>
            </p:nvSpPr>
            <p:spPr>
              <a:xfrm>
                <a:off x="16833" y="6605"/>
                <a:ext cx="3353" cy="3353"/>
              </a:xfrm>
              <a:custGeom>
                <a:avLst/>
                <a:gdLst/>
                <a:ahLst/>
                <a:cxnLst/>
                <a:rect l="l" t="t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solidFill>
                <a:srgbClr val="95C1C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17908" y="7873"/>
                <a:ext cx="1220" cy="83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573" y="9488"/>
                    </a:moveTo>
                    <a:cubicBezTo>
                      <a:pt x="18711" y="8882"/>
                      <a:pt x="18848" y="8075"/>
                      <a:pt x="18848" y="7469"/>
                    </a:cubicBezTo>
                    <a:cubicBezTo>
                      <a:pt x="18848" y="3432"/>
                      <a:pt x="16510" y="0"/>
                      <a:pt x="13758" y="0"/>
                    </a:cubicBezTo>
                    <a:cubicBezTo>
                      <a:pt x="10456" y="0"/>
                      <a:pt x="10043" y="3634"/>
                      <a:pt x="10043" y="3634"/>
                    </a:cubicBezTo>
                    <a:cubicBezTo>
                      <a:pt x="10043" y="3634"/>
                      <a:pt x="8668" y="1211"/>
                      <a:pt x="6329" y="1615"/>
                    </a:cubicBezTo>
                    <a:cubicBezTo>
                      <a:pt x="4127" y="2221"/>
                      <a:pt x="2752" y="5047"/>
                      <a:pt x="2752" y="8075"/>
                    </a:cubicBezTo>
                    <a:cubicBezTo>
                      <a:pt x="2752" y="8478"/>
                      <a:pt x="2752" y="9084"/>
                      <a:pt x="2889" y="9488"/>
                    </a:cubicBezTo>
                    <a:cubicBezTo>
                      <a:pt x="1238" y="10295"/>
                      <a:pt x="0" y="12718"/>
                      <a:pt x="0" y="15342"/>
                    </a:cubicBezTo>
                    <a:cubicBezTo>
                      <a:pt x="0" y="18774"/>
                      <a:pt x="1926" y="21600"/>
                      <a:pt x="4265" y="21600"/>
                    </a:cubicBezTo>
                    <a:cubicBezTo>
                      <a:pt x="17335" y="21600"/>
                      <a:pt x="17335" y="21600"/>
                      <a:pt x="17335" y="21600"/>
                    </a:cubicBezTo>
                    <a:cubicBezTo>
                      <a:pt x="19674" y="21600"/>
                      <a:pt x="21600" y="18774"/>
                      <a:pt x="21600" y="15342"/>
                    </a:cubicBezTo>
                    <a:cubicBezTo>
                      <a:pt x="21600" y="12516"/>
                      <a:pt x="20362" y="10295"/>
                      <a:pt x="18573" y="9488"/>
                    </a:cubicBezTo>
                    <a:close/>
                    <a:moveTo>
                      <a:pt x="16510" y="20389"/>
                    </a:moveTo>
                    <a:cubicBezTo>
                      <a:pt x="10869" y="20389"/>
                      <a:pt x="10869" y="20389"/>
                      <a:pt x="10869" y="20389"/>
                    </a:cubicBezTo>
                    <a:cubicBezTo>
                      <a:pt x="11282" y="19581"/>
                      <a:pt x="14308" y="15342"/>
                      <a:pt x="14308" y="15342"/>
                    </a:cubicBezTo>
                    <a:cubicBezTo>
                      <a:pt x="14308" y="15342"/>
                      <a:pt x="14721" y="14736"/>
                      <a:pt x="14171" y="14736"/>
                    </a:cubicBezTo>
                    <a:cubicBezTo>
                      <a:pt x="13620" y="14736"/>
                      <a:pt x="12657" y="14736"/>
                      <a:pt x="12657" y="14736"/>
                    </a:cubicBezTo>
                    <a:cubicBezTo>
                      <a:pt x="12657" y="14736"/>
                      <a:pt x="12657" y="14333"/>
                      <a:pt x="12657" y="13727"/>
                    </a:cubicBezTo>
                    <a:cubicBezTo>
                      <a:pt x="12657" y="12112"/>
                      <a:pt x="12657" y="8882"/>
                      <a:pt x="12657" y="7469"/>
                    </a:cubicBezTo>
                    <a:cubicBezTo>
                      <a:pt x="12657" y="7469"/>
                      <a:pt x="12657" y="7267"/>
                      <a:pt x="12382" y="7267"/>
                    </a:cubicBezTo>
                    <a:cubicBezTo>
                      <a:pt x="12107" y="7267"/>
                      <a:pt x="9218" y="7267"/>
                      <a:pt x="8805" y="7267"/>
                    </a:cubicBezTo>
                    <a:cubicBezTo>
                      <a:pt x="8530" y="7267"/>
                      <a:pt x="8530" y="7671"/>
                      <a:pt x="8530" y="7671"/>
                    </a:cubicBezTo>
                    <a:cubicBezTo>
                      <a:pt x="8530" y="8882"/>
                      <a:pt x="8530" y="12112"/>
                      <a:pt x="8530" y="13727"/>
                    </a:cubicBezTo>
                    <a:cubicBezTo>
                      <a:pt x="8530" y="14333"/>
                      <a:pt x="8530" y="14736"/>
                      <a:pt x="8530" y="14736"/>
                    </a:cubicBezTo>
                    <a:cubicBezTo>
                      <a:pt x="8530" y="14736"/>
                      <a:pt x="7429" y="14736"/>
                      <a:pt x="7017" y="14736"/>
                    </a:cubicBezTo>
                    <a:cubicBezTo>
                      <a:pt x="6604" y="14736"/>
                      <a:pt x="7017" y="15342"/>
                      <a:pt x="7017" y="15342"/>
                    </a:cubicBezTo>
                    <a:cubicBezTo>
                      <a:pt x="10456" y="20389"/>
                      <a:pt x="10456" y="20389"/>
                      <a:pt x="10456" y="20389"/>
                    </a:cubicBezTo>
                    <a:cubicBezTo>
                      <a:pt x="5228" y="20389"/>
                      <a:pt x="5228" y="20389"/>
                      <a:pt x="5228" y="20389"/>
                    </a:cubicBezTo>
                    <a:cubicBezTo>
                      <a:pt x="3164" y="20389"/>
                      <a:pt x="1513" y="17966"/>
                      <a:pt x="1513" y="15140"/>
                    </a:cubicBezTo>
                    <a:cubicBezTo>
                      <a:pt x="1513" y="12718"/>
                      <a:pt x="2614" y="10901"/>
                      <a:pt x="3990" y="10093"/>
                    </a:cubicBezTo>
                    <a:cubicBezTo>
                      <a:pt x="3852" y="9690"/>
                      <a:pt x="3852" y="9286"/>
                      <a:pt x="3852" y="8882"/>
                    </a:cubicBezTo>
                    <a:cubicBezTo>
                      <a:pt x="3852" y="6460"/>
                      <a:pt x="5090" y="4037"/>
                      <a:pt x="7017" y="3432"/>
                    </a:cubicBezTo>
                    <a:cubicBezTo>
                      <a:pt x="9080" y="3230"/>
                      <a:pt x="10318" y="6056"/>
                      <a:pt x="10318" y="6056"/>
                    </a:cubicBezTo>
                    <a:cubicBezTo>
                      <a:pt x="10318" y="6056"/>
                      <a:pt x="10594" y="2221"/>
                      <a:pt x="13483" y="2221"/>
                    </a:cubicBezTo>
                    <a:cubicBezTo>
                      <a:pt x="15822" y="2221"/>
                      <a:pt x="17610" y="5047"/>
                      <a:pt x="17610" y="8478"/>
                    </a:cubicBezTo>
                    <a:cubicBezTo>
                      <a:pt x="17610" y="9084"/>
                      <a:pt x="17610" y="9690"/>
                      <a:pt x="17473" y="10093"/>
                    </a:cubicBezTo>
                    <a:cubicBezTo>
                      <a:pt x="18986" y="10699"/>
                      <a:pt x="20224" y="12718"/>
                      <a:pt x="20224" y="15140"/>
                    </a:cubicBezTo>
                    <a:cubicBezTo>
                      <a:pt x="20224" y="17966"/>
                      <a:pt x="18573" y="20389"/>
                      <a:pt x="16510" y="20389"/>
                    </a:cubicBezTo>
                    <a:close/>
                    <a:moveTo>
                      <a:pt x="16510" y="20389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9"/>
            <p:cNvGrpSpPr/>
            <p:nvPr/>
          </p:nvGrpSpPr>
          <p:grpSpPr>
            <a:xfrm>
              <a:off x="5298452" y="1800408"/>
              <a:ext cx="501800" cy="501800"/>
              <a:chOff x="12280" y="13241"/>
              <a:chExt cx="3353" cy="3353"/>
            </a:xfrm>
          </p:grpSpPr>
          <p:sp>
            <p:nvSpPr>
              <p:cNvPr id="171" name="Google Shape;171;p19"/>
              <p:cNvSpPr/>
              <p:nvPr/>
            </p:nvSpPr>
            <p:spPr>
              <a:xfrm>
                <a:off x="12280" y="13241"/>
                <a:ext cx="3353" cy="3353"/>
              </a:xfrm>
              <a:custGeom>
                <a:avLst/>
                <a:gdLst/>
                <a:ahLst/>
                <a:cxnLst/>
                <a:rect l="l" t="t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solidFill>
                <a:srgbClr val="A099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2" name="Google Shape;172;p19"/>
              <p:cNvGrpSpPr/>
              <p:nvPr/>
            </p:nvGrpSpPr>
            <p:grpSpPr>
              <a:xfrm>
                <a:off x="13490" y="14422"/>
                <a:ext cx="953" cy="920"/>
                <a:chOff x="0" y="0"/>
                <a:chExt cx="380" cy="367"/>
              </a:xfrm>
            </p:grpSpPr>
            <p:sp>
              <p:nvSpPr>
                <p:cNvPr id="173" name="Google Shape;173;p19"/>
                <p:cNvSpPr/>
                <p:nvPr/>
              </p:nvSpPr>
              <p:spPr>
                <a:xfrm>
                  <a:off x="0" y="0"/>
                  <a:ext cx="380" cy="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138" y="0"/>
                      </a:moveTo>
                      <a:cubicBezTo>
                        <a:pt x="1462" y="0"/>
                        <a:pt x="1462" y="0"/>
                        <a:pt x="1462" y="0"/>
                      </a:cubicBezTo>
                      <a:cubicBezTo>
                        <a:pt x="650" y="0"/>
                        <a:pt x="0" y="680"/>
                        <a:pt x="0" y="1531"/>
                      </a:cubicBezTo>
                      <a:cubicBezTo>
                        <a:pt x="0" y="15477"/>
                        <a:pt x="0" y="15477"/>
                        <a:pt x="0" y="15477"/>
                      </a:cubicBezTo>
                      <a:cubicBezTo>
                        <a:pt x="0" y="16328"/>
                        <a:pt x="650" y="17008"/>
                        <a:pt x="1462" y="17008"/>
                      </a:cubicBezTo>
                      <a:cubicBezTo>
                        <a:pt x="8608" y="17008"/>
                        <a:pt x="8608" y="17008"/>
                        <a:pt x="8608" y="17008"/>
                      </a:cubicBezTo>
                      <a:cubicBezTo>
                        <a:pt x="8608" y="17008"/>
                        <a:pt x="8932" y="20069"/>
                        <a:pt x="6334" y="20069"/>
                      </a:cubicBezTo>
                      <a:cubicBezTo>
                        <a:pt x="6334" y="21600"/>
                        <a:pt x="6334" y="21600"/>
                        <a:pt x="6334" y="21600"/>
                      </a:cubicBezTo>
                      <a:cubicBezTo>
                        <a:pt x="8608" y="21600"/>
                        <a:pt x="8608" y="21600"/>
                        <a:pt x="8608" y="21600"/>
                      </a:cubicBezTo>
                      <a:cubicBezTo>
                        <a:pt x="12992" y="21600"/>
                        <a:pt x="12992" y="21600"/>
                        <a:pt x="12992" y="21600"/>
                      </a:cubicBezTo>
                      <a:cubicBezTo>
                        <a:pt x="15104" y="21600"/>
                        <a:pt x="15104" y="21600"/>
                        <a:pt x="15104" y="21600"/>
                      </a:cubicBezTo>
                      <a:cubicBezTo>
                        <a:pt x="15104" y="20069"/>
                        <a:pt x="15104" y="20069"/>
                        <a:pt x="15104" y="20069"/>
                      </a:cubicBezTo>
                      <a:cubicBezTo>
                        <a:pt x="12505" y="20069"/>
                        <a:pt x="12992" y="17008"/>
                        <a:pt x="12992" y="17008"/>
                      </a:cubicBezTo>
                      <a:cubicBezTo>
                        <a:pt x="20138" y="17008"/>
                        <a:pt x="20138" y="17008"/>
                        <a:pt x="20138" y="17008"/>
                      </a:cubicBezTo>
                      <a:cubicBezTo>
                        <a:pt x="20950" y="17008"/>
                        <a:pt x="21600" y="16328"/>
                        <a:pt x="21600" y="15477"/>
                      </a:cubicBezTo>
                      <a:cubicBezTo>
                        <a:pt x="21600" y="1531"/>
                        <a:pt x="21600" y="1531"/>
                        <a:pt x="21600" y="1531"/>
                      </a:cubicBezTo>
                      <a:cubicBezTo>
                        <a:pt x="21600" y="680"/>
                        <a:pt x="20950" y="0"/>
                        <a:pt x="20138" y="0"/>
                      </a:cubicBezTo>
                      <a:close/>
                      <a:moveTo>
                        <a:pt x="9582" y="15137"/>
                      </a:moveTo>
                      <a:cubicBezTo>
                        <a:pt x="9582" y="14457"/>
                        <a:pt x="10232" y="13946"/>
                        <a:pt x="10881" y="13946"/>
                      </a:cubicBezTo>
                      <a:cubicBezTo>
                        <a:pt x="11531" y="13946"/>
                        <a:pt x="12180" y="14457"/>
                        <a:pt x="12180" y="15137"/>
                      </a:cubicBezTo>
                      <a:cubicBezTo>
                        <a:pt x="12180" y="15817"/>
                        <a:pt x="11531" y="16498"/>
                        <a:pt x="10881" y="16498"/>
                      </a:cubicBezTo>
                      <a:cubicBezTo>
                        <a:pt x="10232" y="16498"/>
                        <a:pt x="9582" y="15817"/>
                        <a:pt x="9582" y="15137"/>
                      </a:cubicBezTo>
                      <a:close/>
                      <a:moveTo>
                        <a:pt x="19976" y="13436"/>
                      </a:moveTo>
                      <a:cubicBezTo>
                        <a:pt x="1462" y="13436"/>
                        <a:pt x="1462" y="13436"/>
                        <a:pt x="1462" y="13436"/>
                      </a:cubicBezTo>
                      <a:cubicBezTo>
                        <a:pt x="1462" y="1701"/>
                        <a:pt x="1462" y="1701"/>
                        <a:pt x="1462" y="1701"/>
                      </a:cubicBezTo>
                      <a:cubicBezTo>
                        <a:pt x="19976" y="1701"/>
                        <a:pt x="19976" y="1701"/>
                        <a:pt x="19976" y="1701"/>
                      </a:cubicBezTo>
                      <a:lnTo>
                        <a:pt x="19976" y="13436"/>
                      </a:lnTo>
                      <a:close/>
                      <a:moveTo>
                        <a:pt x="19976" y="1343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19"/>
                <p:cNvSpPr/>
                <p:nvPr/>
              </p:nvSpPr>
              <p:spPr>
                <a:xfrm>
                  <a:off x="179" y="241"/>
                  <a:ext cx="28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  <a:moveTo>
                        <a:pt x="16796" y="2882"/>
                      </a:moveTo>
                    </a:path>
                  </a:pathLst>
                </a:custGeom>
                <a:solidFill>
                  <a:srgbClr val="FFFEF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0" name="Google Shape;180;p19"/>
            <p:cNvGrpSpPr/>
            <p:nvPr/>
          </p:nvGrpSpPr>
          <p:grpSpPr>
            <a:xfrm>
              <a:off x="5309566" y="1133497"/>
              <a:ext cx="478485" cy="478485"/>
              <a:chOff x="16833" y="6605"/>
              <a:chExt cx="3345" cy="3345"/>
            </a:xfrm>
          </p:grpSpPr>
          <p:sp>
            <p:nvSpPr>
              <p:cNvPr id="181" name="Google Shape;181;p19"/>
              <p:cNvSpPr/>
              <p:nvPr/>
            </p:nvSpPr>
            <p:spPr>
              <a:xfrm>
                <a:off x="16833" y="6605"/>
                <a:ext cx="3345" cy="3345"/>
              </a:xfrm>
              <a:custGeom>
                <a:avLst/>
                <a:gdLst/>
                <a:ahLst/>
                <a:cxnLst/>
                <a:rect l="l" t="t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solidFill>
                <a:srgbClr val="95C1C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17908" y="7873"/>
                <a:ext cx="1242" cy="8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573" y="9488"/>
                    </a:moveTo>
                    <a:cubicBezTo>
                      <a:pt x="18711" y="8882"/>
                      <a:pt x="18848" y="8075"/>
                      <a:pt x="18848" y="7469"/>
                    </a:cubicBezTo>
                    <a:cubicBezTo>
                      <a:pt x="18848" y="3432"/>
                      <a:pt x="16510" y="0"/>
                      <a:pt x="13758" y="0"/>
                    </a:cubicBezTo>
                    <a:cubicBezTo>
                      <a:pt x="10456" y="0"/>
                      <a:pt x="10043" y="3634"/>
                      <a:pt x="10043" y="3634"/>
                    </a:cubicBezTo>
                    <a:cubicBezTo>
                      <a:pt x="10043" y="3634"/>
                      <a:pt x="8668" y="1211"/>
                      <a:pt x="6329" y="1615"/>
                    </a:cubicBezTo>
                    <a:cubicBezTo>
                      <a:pt x="4127" y="2221"/>
                      <a:pt x="2752" y="5047"/>
                      <a:pt x="2752" y="8075"/>
                    </a:cubicBezTo>
                    <a:cubicBezTo>
                      <a:pt x="2752" y="8478"/>
                      <a:pt x="2752" y="9084"/>
                      <a:pt x="2889" y="9488"/>
                    </a:cubicBezTo>
                    <a:cubicBezTo>
                      <a:pt x="1238" y="10295"/>
                      <a:pt x="0" y="12718"/>
                      <a:pt x="0" y="15342"/>
                    </a:cubicBezTo>
                    <a:cubicBezTo>
                      <a:pt x="0" y="18774"/>
                      <a:pt x="1926" y="21600"/>
                      <a:pt x="4265" y="21600"/>
                    </a:cubicBezTo>
                    <a:cubicBezTo>
                      <a:pt x="17335" y="21600"/>
                      <a:pt x="17335" y="21600"/>
                      <a:pt x="17335" y="21600"/>
                    </a:cubicBezTo>
                    <a:cubicBezTo>
                      <a:pt x="19674" y="21600"/>
                      <a:pt x="21600" y="18774"/>
                      <a:pt x="21600" y="15342"/>
                    </a:cubicBezTo>
                    <a:cubicBezTo>
                      <a:pt x="21600" y="12516"/>
                      <a:pt x="20362" y="10295"/>
                      <a:pt x="18573" y="9488"/>
                    </a:cubicBezTo>
                    <a:close/>
                    <a:moveTo>
                      <a:pt x="16510" y="20389"/>
                    </a:moveTo>
                    <a:cubicBezTo>
                      <a:pt x="10869" y="20389"/>
                      <a:pt x="10869" y="20389"/>
                      <a:pt x="10869" y="20389"/>
                    </a:cubicBezTo>
                    <a:cubicBezTo>
                      <a:pt x="11282" y="19581"/>
                      <a:pt x="14308" y="15342"/>
                      <a:pt x="14308" y="15342"/>
                    </a:cubicBezTo>
                    <a:cubicBezTo>
                      <a:pt x="14308" y="15342"/>
                      <a:pt x="14721" y="14736"/>
                      <a:pt x="14171" y="14736"/>
                    </a:cubicBezTo>
                    <a:cubicBezTo>
                      <a:pt x="13620" y="14736"/>
                      <a:pt x="12657" y="14736"/>
                      <a:pt x="12657" y="14736"/>
                    </a:cubicBezTo>
                    <a:cubicBezTo>
                      <a:pt x="12657" y="14736"/>
                      <a:pt x="12657" y="14333"/>
                      <a:pt x="12657" y="13727"/>
                    </a:cubicBezTo>
                    <a:cubicBezTo>
                      <a:pt x="12657" y="12112"/>
                      <a:pt x="12657" y="8882"/>
                      <a:pt x="12657" y="7469"/>
                    </a:cubicBezTo>
                    <a:cubicBezTo>
                      <a:pt x="12657" y="7469"/>
                      <a:pt x="12657" y="7267"/>
                      <a:pt x="12382" y="7267"/>
                    </a:cubicBezTo>
                    <a:cubicBezTo>
                      <a:pt x="12107" y="7267"/>
                      <a:pt x="9218" y="7267"/>
                      <a:pt x="8805" y="7267"/>
                    </a:cubicBezTo>
                    <a:cubicBezTo>
                      <a:pt x="8530" y="7267"/>
                      <a:pt x="8530" y="7671"/>
                      <a:pt x="8530" y="7671"/>
                    </a:cubicBezTo>
                    <a:cubicBezTo>
                      <a:pt x="8530" y="8882"/>
                      <a:pt x="8530" y="12112"/>
                      <a:pt x="8530" y="13727"/>
                    </a:cubicBezTo>
                    <a:cubicBezTo>
                      <a:pt x="8530" y="14333"/>
                      <a:pt x="8530" y="14736"/>
                      <a:pt x="8530" y="14736"/>
                    </a:cubicBezTo>
                    <a:cubicBezTo>
                      <a:pt x="8530" y="14736"/>
                      <a:pt x="7429" y="14736"/>
                      <a:pt x="7017" y="14736"/>
                    </a:cubicBezTo>
                    <a:cubicBezTo>
                      <a:pt x="6604" y="14736"/>
                      <a:pt x="7017" y="15342"/>
                      <a:pt x="7017" y="15342"/>
                    </a:cubicBezTo>
                    <a:cubicBezTo>
                      <a:pt x="10456" y="20389"/>
                      <a:pt x="10456" y="20389"/>
                      <a:pt x="10456" y="20389"/>
                    </a:cubicBezTo>
                    <a:cubicBezTo>
                      <a:pt x="5228" y="20389"/>
                      <a:pt x="5228" y="20389"/>
                      <a:pt x="5228" y="20389"/>
                    </a:cubicBezTo>
                    <a:cubicBezTo>
                      <a:pt x="3164" y="20389"/>
                      <a:pt x="1513" y="17966"/>
                      <a:pt x="1513" y="15140"/>
                    </a:cubicBezTo>
                    <a:cubicBezTo>
                      <a:pt x="1513" y="12718"/>
                      <a:pt x="2614" y="10901"/>
                      <a:pt x="3990" y="10093"/>
                    </a:cubicBezTo>
                    <a:cubicBezTo>
                      <a:pt x="3852" y="9690"/>
                      <a:pt x="3852" y="9286"/>
                      <a:pt x="3852" y="8882"/>
                    </a:cubicBezTo>
                    <a:cubicBezTo>
                      <a:pt x="3852" y="6460"/>
                      <a:pt x="5090" y="4037"/>
                      <a:pt x="7017" y="3432"/>
                    </a:cubicBezTo>
                    <a:cubicBezTo>
                      <a:pt x="9080" y="3230"/>
                      <a:pt x="10318" y="6056"/>
                      <a:pt x="10318" y="6056"/>
                    </a:cubicBezTo>
                    <a:cubicBezTo>
                      <a:pt x="10318" y="6056"/>
                      <a:pt x="10594" y="2221"/>
                      <a:pt x="13483" y="2221"/>
                    </a:cubicBezTo>
                    <a:cubicBezTo>
                      <a:pt x="15822" y="2221"/>
                      <a:pt x="17610" y="5047"/>
                      <a:pt x="17610" y="8478"/>
                    </a:cubicBezTo>
                    <a:cubicBezTo>
                      <a:pt x="17610" y="9084"/>
                      <a:pt x="17610" y="9690"/>
                      <a:pt x="17473" y="10093"/>
                    </a:cubicBezTo>
                    <a:cubicBezTo>
                      <a:pt x="18986" y="10699"/>
                      <a:pt x="20224" y="12718"/>
                      <a:pt x="20224" y="15140"/>
                    </a:cubicBezTo>
                    <a:cubicBezTo>
                      <a:pt x="20224" y="17966"/>
                      <a:pt x="18573" y="20389"/>
                      <a:pt x="16510" y="20389"/>
                    </a:cubicBezTo>
                    <a:close/>
                    <a:moveTo>
                      <a:pt x="16510" y="20389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19"/>
            <p:cNvGrpSpPr/>
            <p:nvPr/>
          </p:nvGrpSpPr>
          <p:grpSpPr>
            <a:xfrm>
              <a:off x="5309566" y="3849582"/>
              <a:ext cx="478485" cy="478485"/>
              <a:chOff x="16833" y="6605"/>
              <a:chExt cx="3345" cy="3345"/>
            </a:xfrm>
          </p:grpSpPr>
          <p:sp>
            <p:nvSpPr>
              <p:cNvPr id="184" name="Google Shape;184;p19"/>
              <p:cNvSpPr/>
              <p:nvPr/>
            </p:nvSpPr>
            <p:spPr>
              <a:xfrm>
                <a:off x="16833" y="6605"/>
                <a:ext cx="3345" cy="3345"/>
              </a:xfrm>
              <a:custGeom>
                <a:avLst/>
                <a:gdLst/>
                <a:ahLst/>
                <a:cxnLst/>
                <a:rect l="l" t="t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solidFill>
                <a:srgbClr val="95C1C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17908" y="7873"/>
                <a:ext cx="1242" cy="8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573" y="9488"/>
                    </a:moveTo>
                    <a:cubicBezTo>
                      <a:pt x="18711" y="8882"/>
                      <a:pt x="18848" y="8075"/>
                      <a:pt x="18848" y="7469"/>
                    </a:cubicBezTo>
                    <a:cubicBezTo>
                      <a:pt x="18848" y="3432"/>
                      <a:pt x="16510" y="0"/>
                      <a:pt x="13758" y="0"/>
                    </a:cubicBezTo>
                    <a:cubicBezTo>
                      <a:pt x="10456" y="0"/>
                      <a:pt x="10043" y="3634"/>
                      <a:pt x="10043" y="3634"/>
                    </a:cubicBezTo>
                    <a:cubicBezTo>
                      <a:pt x="10043" y="3634"/>
                      <a:pt x="8668" y="1211"/>
                      <a:pt x="6329" y="1615"/>
                    </a:cubicBezTo>
                    <a:cubicBezTo>
                      <a:pt x="4127" y="2221"/>
                      <a:pt x="2752" y="5047"/>
                      <a:pt x="2752" y="8075"/>
                    </a:cubicBezTo>
                    <a:cubicBezTo>
                      <a:pt x="2752" y="8478"/>
                      <a:pt x="2752" y="9084"/>
                      <a:pt x="2889" y="9488"/>
                    </a:cubicBezTo>
                    <a:cubicBezTo>
                      <a:pt x="1238" y="10295"/>
                      <a:pt x="0" y="12718"/>
                      <a:pt x="0" y="15342"/>
                    </a:cubicBezTo>
                    <a:cubicBezTo>
                      <a:pt x="0" y="18774"/>
                      <a:pt x="1926" y="21600"/>
                      <a:pt x="4265" y="21600"/>
                    </a:cubicBezTo>
                    <a:cubicBezTo>
                      <a:pt x="17335" y="21600"/>
                      <a:pt x="17335" y="21600"/>
                      <a:pt x="17335" y="21600"/>
                    </a:cubicBezTo>
                    <a:cubicBezTo>
                      <a:pt x="19674" y="21600"/>
                      <a:pt x="21600" y="18774"/>
                      <a:pt x="21600" y="15342"/>
                    </a:cubicBezTo>
                    <a:cubicBezTo>
                      <a:pt x="21600" y="12516"/>
                      <a:pt x="20362" y="10295"/>
                      <a:pt x="18573" y="9488"/>
                    </a:cubicBezTo>
                    <a:close/>
                    <a:moveTo>
                      <a:pt x="16510" y="20389"/>
                    </a:moveTo>
                    <a:cubicBezTo>
                      <a:pt x="10869" y="20389"/>
                      <a:pt x="10869" y="20389"/>
                      <a:pt x="10869" y="20389"/>
                    </a:cubicBezTo>
                    <a:cubicBezTo>
                      <a:pt x="11282" y="19581"/>
                      <a:pt x="14308" y="15342"/>
                      <a:pt x="14308" y="15342"/>
                    </a:cubicBezTo>
                    <a:cubicBezTo>
                      <a:pt x="14308" y="15342"/>
                      <a:pt x="14721" y="14736"/>
                      <a:pt x="14171" y="14736"/>
                    </a:cubicBezTo>
                    <a:cubicBezTo>
                      <a:pt x="13620" y="14736"/>
                      <a:pt x="12657" y="14736"/>
                      <a:pt x="12657" y="14736"/>
                    </a:cubicBezTo>
                    <a:cubicBezTo>
                      <a:pt x="12657" y="14736"/>
                      <a:pt x="12657" y="14333"/>
                      <a:pt x="12657" y="13727"/>
                    </a:cubicBezTo>
                    <a:cubicBezTo>
                      <a:pt x="12657" y="12112"/>
                      <a:pt x="12657" y="8882"/>
                      <a:pt x="12657" y="7469"/>
                    </a:cubicBezTo>
                    <a:cubicBezTo>
                      <a:pt x="12657" y="7469"/>
                      <a:pt x="12657" y="7267"/>
                      <a:pt x="12382" y="7267"/>
                    </a:cubicBezTo>
                    <a:cubicBezTo>
                      <a:pt x="12107" y="7267"/>
                      <a:pt x="9218" y="7267"/>
                      <a:pt x="8805" y="7267"/>
                    </a:cubicBezTo>
                    <a:cubicBezTo>
                      <a:pt x="8530" y="7267"/>
                      <a:pt x="8530" y="7671"/>
                      <a:pt x="8530" y="7671"/>
                    </a:cubicBezTo>
                    <a:cubicBezTo>
                      <a:pt x="8530" y="8882"/>
                      <a:pt x="8530" y="12112"/>
                      <a:pt x="8530" y="13727"/>
                    </a:cubicBezTo>
                    <a:cubicBezTo>
                      <a:pt x="8530" y="14333"/>
                      <a:pt x="8530" y="14736"/>
                      <a:pt x="8530" y="14736"/>
                    </a:cubicBezTo>
                    <a:cubicBezTo>
                      <a:pt x="8530" y="14736"/>
                      <a:pt x="7429" y="14736"/>
                      <a:pt x="7017" y="14736"/>
                    </a:cubicBezTo>
                    <a:cubicBezTo>
                      <a:pt x="6604" y="14736"/>
                      <a:pt x="7017" y="15342"/>
                      <a:pt x="7017" y="15342"/>
                    </a:cubicBezTo>
                    <a:cubicBezTo>
                      <a:pt x="10456" y="20389"/>
                      <a:pt x="10456" y="20389"/>
                      <a:pt x="10456" y="20389"/>
                    </a:cubicBezTo>
                    <a:cubicBezTo>
                      <a:pt x="5228" y="20389"/>
                      <a:pt x="5228" y="20389"/>
                      <a:pt x="5228" y="20389"/>
                    </a:cubicBezTo>
                    <a:cubicBezTo>
                      <a:pt x="3164" y="20389"/>
                      <a:pt x="1513" y="17966"/>
                      <a:pt x="1513" y="15140"/>
                    </a:cubicBezTo>
                    <a:cubicBezTo>
                      <a:pt x="1513" y="12718"/>
                      <a:pt x="2614" y="10901"/>
                      <a:pt x="3990" y="10093"/>
                    </a:cubicBezTo>
                    <a:cubicBezTo>
                      <a:pt x="3852" y="9690"/>
                      <a:pt x="3852" y="9286"/>
                      <a:pt x="3852" y="8882"/>
                    </a:cubicBezTo>
                    <a:cubicBezTo>
                      <a:pt x="3852" y="6460"/>
                      <a:pt x="5090" y="4037"/>
                      <a:pt x="7017" y="3432"/>
                    </a:cubicBezTo>
                    <a:cubicBezTo>
                      <a:pt x="9080" y="3230"/>
                      <a:pt x="10318" y="6056"/>
                      <a:pt x="10318" y="6056"/>
                    </a:cubicBezTo>
                    <a:cubicBezTo>
                      <a:pt x="10318" y="6056"/>
                      <a:pt x="10594" y="2221"/>
                      <a:pt x="13483" y="2221"/>
                    </a:cubicBezTo>
                    <a:cubicBezTo>
                      <a:pt x="15822" y="2221"/>
                      <a:pt x="17610" y="5047"/>
                      <a:pt x="17610" y="8478"/>
                    </a:cubicBezTo>
                    <a:cubicBezTo>
                      <a:pt x="17610" y="9084"/>
                      <a:pt x="17610" y="9690"/>
                      <a:pt x="17473" y="10093"/>
                    </a:cubicBezTo>
                    <a:cubicBezTo>
                      <a:pt x="18986" y="10699"/>
                      <a:pt x="20224" y="12718"/>
                      <a:pt x="20224" y="15140"/>
                    </a:cubicBezTo>
                    <a:cubicBezTo>
                      <a:pt x="20224" y="17966"/>
                      <a:pt x="18573" y="20389"/>
                      <a:pt x="16510" y="20389"/>
                    </a:cubicBezTo>
                    <a:close/>
                    <a:moveTo>
                      <a:pt x="16510" y="20389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9"/>
            <p:cNvGrpSpPr/>
            <p:nvPr/>
          </p:nvGrpSpPr>
          <p:grpSpPr>
            <a:xfrm>
              <a:off x="5309566" y="5210085"/>
              <a:ext cx="478485" cy="478485"/>
              <a:chOff x="16833" y="6605"/>
              <a:chExt cx="3345" cy="3345"/>
            </a:xfrm>
          </p:grpSpPr>
          <p:sp>
            <p:nvSpPr>
              <p:cNvPr id="187" name="Google Shape;187;p19"/>
              <p:cNvSpPr/>
              <p:nvPr/>
            </p:nvSpPr>
            <p:spPr>
              <a:xfrm>
                <a:off x="16833" y="6605"/>
                <a:ext cx="3345" cy="3345"/>
              </a:xfrm>
              <a:custGeom>
                <a:avLst/>
                <a:gdLst/>
                <a:ahLst/>
                <a:cxnLst/>
                <a:rect l="l" t="t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solidFill>
                <a:srgbClr val="95C1C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17908" y="7873"/>
                <a:ext cx="1242" cy="8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573" y="9488"/>
                    </a:moveTo>
                    <a:cubicBezTo>
                      <a:pt x="18711" y="8882"/>
                      <a:pt x="18848" y="8075"/>
                      <a:pt x="18848" y="7469"/>
                    </a:cubicBezTo>
                    <a:cubicBezTo>
                      <a:pt x="18848" y="3432"/>
                      <a:pt x="16510" y="0"/>
                      <a:pt x="13758" y="0"/>
                    </a:cubicBezTo>
                    <a:cubicBezTo>
                      <a:pt x="10456" y="0"/>
                      <a:pt x="10043" y="3634"/>
                      <a:pt x="10043" y="3634"/>
                    </a:cubicBezTo>
                    <a:cubicBezTo>
                      <a:pt x="10043" y="3634"/>
                      <a:pt x="8668" y="1211"/>
                      <a:pt x="6329" y="1615"/>
                    </a:cubicBezTo>
                    <a:cubicBezTo>
                      <a:pt x="4127" y="2221"/>
                      <a:pt x="2752" y="5047"/>
                      <a:pt x="2752" y="8075"/>
                    </a:cubicBezTo>
                    <a:cubicBezTo>
                      <a:pt x="2752" y="8478"/>
                      <a:pt x="2752" y="9084"/>
                      <a:pt x="2889" y="9488"/>
                    </a:cubicBezTo>
                    <a:cubicBezTo>
                      <a:pt x="1238" y="10295"/>
                      <a:pt x="0" y="12718"/>
                      <a:pt x="0" y="15342"/>
                    </a:cubicBezTo>
                    <a:cubicBezTo>
                      <a:pt x="0" y="18774"/>
                      <a:pt x="1926" y="21600"/>
                      <a:pt x="4265" y="21600"/>
                    </a:cubicBezTo>
                    <a:cubicBezTo>
                      <a:pt x="17335" y="21600"/>
                      <a:pt x="17335" y="21600"/>
                      <a:pt x="17335" y="21600"/>
                    </a:cubicBezTo>
                    <a:cubicBezTo>
                      <a:pt x="19674" y="21600"/>
                      <a:pt x="21600" y="18774"/>
                      <a:pt x="21600" y="15342"/>
                    </a:cubicBezTo>
                    <a:cubicBezTo>
                      <a:pt x="21600" y="12516"/>
                      <a:pt x="20362" y="10295"/>
                      <a:pt x="18573" y="9488"/>
                    </a:cubicBezTo>
                    <a:close/>
                    <a:moveTo>
                      <a:pt x="16510" y="20389"/>
                    </a:moveTo>
                    <a:cubicBezTo>
                      <a:pt x="10869" y="20389"/>
                      <a:pt x="10869" y="20389"/>
                      <a:pt x="10869" y="20389"/>
                    </a:cubicBezTo>
                    <a:cubicBezTo>
                      <a:pt x="11282" y="19581"/>
                      <a:pt x="14308" y="15342"/>
                      <a:pt x="14308" y="15342"/>
                    </a:cubicBezTo>
                    <a:cubicBezTo>
                      <a:pt x="14308" y="15342"/>
                      <a:pt x="14721" y="14736"/>
                      <a:pt x="14171" y="14736"/>
                    </a:cubicBezTo>
                    <a:cubicBezTo>
                      <a:pt x="13620" y="14736"/>
                      <a:pt x="12657" y="14736"/>
                      <a:pt x="12657" y="14736"/>
                    </a:cubicBezTo>
                    <a:cubicBezTo>
                      <a:pt x="12657" y="14736"/>
                      <a:pt x="12657" y="14333"/>
                      <a:pt x="12657" y="13727"/>
                    </a:cubicBezTo>
                    <a:cubicBezTo>
                      <a:pt x="12657" y="12112"/>
                      <a:pt x="12657" y="8882"/>
                      <a:pt x="12657" y="7469"/>
                    </a:cubicBezTo>
                    <a:cubicBezTo>
                      <a:pt x="12657" y="7469"/>
                      <a:pt x="12657" y="7267"/>
                      <a:pt x="12382" y="7267"/>
                    </a:cubicBezTo>
                    <a:cubicBezTo>
                      <a:pt x="12107" y="7267"/>
                      <a:pt x="9218" y="7267"/>
                      <a:pt x="8805" y="7267"/>
                    </a:cubicBezTo>
                    <a:cubicBezTo>
                      <a:pt x="8530" y="7267"/>
                      <a:pt x="8530" y="7671"/>
                      <a:pt x="8530" y="7671"/>
                    </a:cubicBezTo>
                    <a:cubicBezTo>
                      <a:pt x="8530" y="8882"/>
                      <a:pt x="8530" y="12112"/>
                      <a:pt x="8530" y="13727"/>
                    </a:cubicBezTo>
                    <a:cubicBezTo>
                      <a:pt x="8530" y="14333"/>
                      <a:pt x="8530" y="14736"/>
                      <a:pt x="8530" y="14736"/>
                    </a:cubicBezTo>
                    <a:cubicBezTo>
                      <a:pt x="8530" y="14736"/>
                      <a:pt x="7429" y="14736"/>
                      <a:pt x="7017" y="14736"/>
                    </a:cubicBezTo>
                    <a:cubicBezTo>
                      <a:pt x="6604" y="14736"/>
                      <a:pt x="7017" y="15342"/>
                      <a:pt x="7017" y="15342"/>
                    </a:cubicBezTo>
                    <a:cubicBezTo>
                      <a:pt x="10456" y="20389"/>
                      <a:pt x="10456" y="20389"/>
                      <a:pt x="10456" y="20389"/>
                    </a:cubicBezTo>
                    <a:cubicBezTo>
                      <a:pt x="5228" y="20389"/>
                      <a:pt x="5228" y="20389"/>
                      <a:pt x="5228" y="20389"/>
                    </a:cubicBezTo>
                    <a:cubicBezTo>
                      <a:pt x="3164" y="20389"/>
                      <a:pt x="1513" y="17966"/>
                      <a:pt x="1513" y="15140"/>
                    </a:cubicBezTo>
                    <a:cubicBezTo>
                      <a:pt x="1513" y="12718"/>
                      <a:pt x="2614" y="10901"/>
                      <a:pt x="3990" y="10093"/>
                    </a:cubicBezTo>
                    <a:cubicBezTo>
                      <a:pt x="3852" y="9690"/>
                      <a:pt x="3852" y="9286"/>
                      <a:pt x="3852" y="8882"/>
                    </a:cubicBezTo>
                    <a:cubicBezTo>
                      <a:pt x="3852" y="6460"/>
                      <a:pt x="5090" y="4037"/>
                      <a:pt x="7017" y="3432"/>
                    </a:cubicBezTo>
                    <a:cubicBezTo>
                      <a:pt x="9080" y="3230"/>
                      <a:pt x="10318" y="6056"/>
                      <a:pt x="10318" y="6056"/>
                    </a:cubicBezTo>
                    <a:cubicBezTo>
                      <a:pt x="10318" y="6056"/>
                      <a:pt x="10594" y="2221"/>
                      <a:pt x="13483" y="2221"/>
                    </a:cubicBezTo>
                    <a:cubicBezTo>
                      <a:pt x="15822" y="2221"/>
                      <a:pt x="17610" y="5047"/>
                      <a:pt x="17610" y="8478"/>
                    </a:cubicBezTo>
                    <a:cubicBezTo>
                      <a:pt x="17610" y="9084"/>
                      <a:pt x="17610" y="9690"/>
                      <a:pt x="17473" y="10093"/>
                    </a:cubicBezTo>
                    <a:cubicBezTo>
                      <a:pt x="18986" y="10699"/>
                      <a:pt x="20224" y="12718"/>
                      <a:pt x="20224" y="15140"/>
                    </a:cubicBezTo>
                    <a:cubicBezTo>
                      <a:pt x="20224" y="17966"/>
                      <a:pt x="18573" y="20389"/>
                      <a:pt x="16510" y="20389"/>
                    </a:cubicBezTo>
                    <a:close/>
                    <a:moveTo>
                      <a:pt x="16510" y="20389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19"/>
            <p:cNvGrpSpPr/>
            <p:nvPr/>
          </p:nvGrpSpPr>
          <p:grpSpPr>
            <a:xfrm>
              <a:off x="5317293" y="3155791"/>
              <a:ext cx="500667" cy="500667"/>
              <a:chOff x="12280" y="13241"/>
              <a:chExt cx="3345" cy="3345"/>
            </a:xfrm>
          </p:grpSpPr>
          <p:sp>
            <p:nvSpPr>
              <p:cNvPr id="190" name="Google Shape;190;p19"/>
              <p:cNvSpPr/>
              <p:nvPr/>
            </p:nvSpPr>
            <p:spPr>
              <a:xfrm>
                <a:off x="12280" y="13241"/>
                <a:ext cx="3345" cy="3345"/>
              </a:xfrm>
              <a:custGeom>
                <a:avLst/>
                <a:gdLst/>
                <a:ahLst/>
                <a:cxnLst/>
                <a:rect l="l" t="t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solidFill>
                <a:srgbClr val="A099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1" name="Google Shape;191;p19"/>
              <p:cNvGrpSpPr/>
              <p:nvPr/>
            </p:nvGrpSpPr>
            <p:grpSpPr>
              <a:xfrm>
                <a:off x="13490" y="14422"/>
                <a:ext cx="948" cy="948"/>
                <a:chOff x="0" y="0"/>
                <a:chExt cx="378" cy="378"/>
              </a:xfrm>
            </p:grpSpPr>
            <p:sp>
              <p:nvSpPr>
                <p:cNvPr id="192" name="Google Shape;192;p19"/>
                <p:cNvSpPr/>
                <p:nvPr/>
              </p:nvSpPr>
              <p:spPr>
                <a:xfrm>
                  <a:off x="0" y="0"/>
                  <a:ext cx="378" cy="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138" y="0"/>
                      </a:moveTo>
                      <a:cubicBezTo>
                        <a:pt x="1462" y="0"/>
                        <a:pt x="1462" y="0"/>
                        <a:pt x="1462" y="0"/>
                      </a:cubicBezTo>
                      <a:cubicBezTo>
                        <a:pt x="650" y="0"/>
                        <a:pt x="0" y="680"/>
                        <a:pt x="0" y="1531"/>
                      </a:cubicBezTo>
                      <a:cubicBezTo>
                        <a:pt x="0" y="15477"/>
                        <a:pt x="0" y="15477"/>
                        <a:pt x="0" y="15477"/>
                      </a:cubicBezTo>
                      <a:cubicBezTo>
                        <a:pt x="0" y="16328"/>
                        <a:pt x="650" y="17008"/>
                        <a:pt x="1462" y="17008"/>
                      </a:cubicBezTo>
                      <a:cubicBezTo>
                        <a:pt x="8608" y="17008"/>
                        <a:pt x="8608" y="17008"/>
                        <a:pt x="8608" y="17008"/>
                      </a:cubicBezTo>
                      <a:cubicBezTo>
                        <a:pt x="8608" y="17008"/>
                        <a:pt x="8932" y="20069"/>
                        <a:pt x="6334" y="20069"/>
                      </a:cubicBezTo>
                      <a:cubicBezTo>
                        <a:pt x="6334" y="21600"/>
                        <a:pt x="6334" y="21600"/>
                        <a:pt x="6334" y="21600"/>
                      </a:cubicBezTo>
                      <a:cubicBezTo>
                        <a:pt x="8608" y="21600"/>
                        <a:pt x="8608" y="21600"/>
                        <a:pt x="8608" y="21600"/>
                      </a:cubicBezTo>
                      <a:cubicBezTo>
                        <a:pt x="12992" y="21600"/>
                        <a:pt x="12992" y="21600"/>
                        <a:pt x="12992" y="21600"/>
                      </a:cubicBezTo>
                      <a:cubicBezTo>
                        <a:pt x="15104" y="21600"/>
                        <a:pt x="15104" y="21600"/>
                        <a:pt x="15104" y="21600"/>
                      </a:cubicBezTo>
                      <a:cubicBezTo>
                        <a:pt x="15104" y="20069"/>
                        <a:pt x="15104" y="20069"/>
                        <a:pt x="15104" y="20069"/>
                      </a:cubicBezTo>
                      <a:cubicBezTo>
                        <a:pt x="12505" y="20069"/>
                        <a:pt x="12992" y="17008"/>
                        <a:pt x="12992" y="17008"/>
                      </a:cubicBezTo>
                      <a:cubicBezTo>
                        <a:pt x="20138" y="17008"/>
                        <a:pt x="20138" y="17008"/>
                        <a:pt x="20138" y="17008"/>
                      </a:cubicBezTo>
                      <a:cubicBezTo>
                        <a:pt x="20950" y="17008"/>
                        <a:pt x="21600" y="16328"/>
                        <a:pt x="21600" y="15477"/>
                      </a:cubicBezTo>
                      <a:cubicBezTo>
                        <a:pt x="21600" y="1531"/>
                        <a:pt x="21600" y="1531"/>
                        <a:pt x="21600" y="1531"/>
                      </a:cubicBezTo>
                      <a:cubicBezTo>
                        <a:pt x="21600" y="680"/>
                        <a:pt x="20950" y="0"/>
                        <a:pt x="20138" y="0"/>
                      </a:cubicBezTo>
                      <a:close/>
                      <a:moveTo>
                        <a:pt x="9582" y="15137"/>
                      </a:moveTo>
                      <a:cubicBezTo>
                        <a:pt x="9582" y="14457"/>
                        <a:pt x="10232" y="13946"/>
                        <a:pt x="10881" y="13946"/>
                      </a:cubicBezTo>
                      <a:cubicBezTo>
                        <a:pt x="11531" y="13946"/>
                        <a:pt x="12180" y="14457"/>
                        <a:pt x="12180" y="15137"/>
                      </a:cubicBezTo>
                      <a:cubicBezTo>
                        <a:pt x="12180" y="15817"/>
                        <a:pt x="11531" y="16498"/>
                        <a:pt x="10881" y="16498"/>
                      </a:cubicBezTo>
                      <a:cubicBezTo>
                        <a:pt x="10232" y="16498"/>
                        <a:pt x="9582" y="15817"/>
                        <a:pt x="9582" y="15137"/>
                      </a:cubicBezTo>
                      <a:close/>
                      <a:moveTo>
                        <a:pt x="19976" y="13436"/>
                      </a:moveTo>
                      <a:cubicBezTo>
                        <a:pt x="1462" y="13436"/>
                        <a:pt x="1462" y="13436"/>
                        <a:pt x="1462" y="13436"/>
                      </a:cubicBezTo>
                      <a:cubicBezTo>
                        <a:pt x="1462" y="1701"/>
                        <a:pt x="1462" y="1701"/>
                        <a:pt x="1462" y="1701"/>
                      </a:cubicBezTo>
                      <a:cubicBezTo>
                        <a:pt x="19976" y="1701"/>
                        <a:pt x="19976" y="1701"/>
                        <a:pt x="19976" y="1701"/>
                      </a:cubicBezTo>
                      <a:lnTo>
                        <a:pt x="19976" y="13436"/>
                      </a:lnTo>
                      <a:close/>
                      <a:moveTo>
                        <a:pt x="19976" y="1343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193;p19"/>
                <p:cNvSpPr/>
                <p:nvPr/>
              </p:nvSpPr>
              <p:spPr>
                <a:xfrm>
                  <a:off x="179" y="241"/>
                  <a:ext cx="49" cy="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  <a:moveTo>
                        <a:pt x="16796" y="2882"/>
                      </a:moveTo>
                    </a:path>
                  </a:pathLst>
                </a:custGeom>
                <a:solidFill>
                  <a:srgbClr val="FFFEF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4" name="Google Shape;194;p19"/>
            <p:cNvGrpSpPr/>
            <p:nvPr/>
          </p:nvGrpSpPr>
          <p:grpSpPr>
            <a:xfrm>
              <a:off x="5299015" y="4511781"/>
              <a:ext cx="500667" cy="500667"/>
              <a:chOff x="12280" y="13241"/>
              <a:chExt cx="3345" cy="3345"/>
            </a:xfrm>
          </p:grpSpPr>
          <p:sp>
            <p:nvSpPr>
              <p:cNvPr id="195" name="Google Shape;195;p19"/>
              <p:cNvSpPr/>
              <p:nvPr/>
            </p:nvSpPr>
            <p:spPr>
              <a:xfrm>
                <a:off x="12280" y="13241"/>
                <a:ext cx="3345" cy="3345"/>
              </a:xfrm>
              <a:custGeom>
                <a:avLst/>
                <a:gdLst/>
                <a:ahLst/>
                <a:cxnLst/>
                <a:rect l="l" t="t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solidFill>
                <a:srgbClr val="A099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6" name="Google Shape;196;p19"/>
              <p:cNvGrpSpPr/>
              <p:nvPr/>
            </p:nvGrpSpPr>
            <p:grpSpPr>
              <a:xfrm>
                <a:off x="13490" y="14422"/>
                <a:ext cx="948" cy="948"/>
                <a:chOff x="0" y="0"/>
                <a:chExt cx="378" cy="378"/>
              </a:xfrm>
            </p:grpSpPr>
            <p:sp>
              <p:nvSpPr>
                <p:cNvPr id="197" name="Google Shape;197;p19"/>
                <p:cNvSpPr/>
                <p:nvPr/>
              </p:nvSpPr>
              <p:spPr>
                <a:xfrm>
                  <a:off x="0" y="0"/>
                  <a:ext cx="378" cy="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138" y="0"/>
                      </a:moveTo>
                      <a:cubicBezTo>
                        <a:pt x="1462" y="0"/>
                        <a:pt x="1462" y="0"/>
                        <a:pt x="1462" y="0"/>
                      </a:cubicBezTo>
                      <a:cubicBezTo>
                        <a:pt x="650" y="0"/>
                        <a:pt x="0" y="680"/>
                        <a:pt x="0" y="1531"/>
                      </a:cubicBezTo>
                      <a:cubicBezTo>
                        <a:pt x="0" y="15477"/>
                        <a:pt x="0" y="15477"/>
                        <a:pt x="0" y="15477"/>
                      </a:cubicBezTo>
                      <a:cubicBezTo>
                        <a:pt x="0" y="16328"/>
                        <a:pt x="650" y="17008"/>
                        <a:pt x="1462" y="17008"/>
                      </a:cubicBezTo>
                      <a:cubicBezTo>
                        <a:pt x="8608" y="17008"/>
                        <a:pt x="8608" y="17008"/>
                        <a:pt x="8608" y="17008"/>
                      </a:cubicBezTo>
                      <a:cubicBezTo>
                        <a:pt x="8608" y="17008"/>
                        <a:pt x="8932" y="20069"/>
                        <a:pt x="6334" y="20069"/>
                      </a:cubicBezTo>
                      <a:cubicBezTo>
                        <a:pt x="6334" y="21600"/>
                        <a:pt x="6334" y="21600"/>
                        <a:pt x="6334" y="21600"/>
                      </a:cubicBezTo>
                      <a:cubicBezTo>
                        <a:pt x="8608" y="21600"/>
                        <a:pt x="8608" y="21600"/>
                        <a:pt x="8608" y="21600"/>
                      </a:cubicBezTo>
                      <a:cubicBezTo>
                        <a:pt x="12992" y="21600"/>
                        <a:pt x="12992" y="21600"/>
                        <a:pt x="12992" y="21600"/>
                      </a:cubicBezTo>
                      <a:cubicBezTo>
                        <a:pt x="15104" y="21600"/>
                        <a:pt x="15104" y="21600"/>
                        <a:pt x="15104" y="21600"/>
                      </a:cubicBezTo>
                      <a:cubicBezTo>
                        <a:pt x="15104" y="20069"/>
                        <a:pt x="15104" y="20069"/>
                        <a:pt x="15104" y="20069"/>
                      </a:cubicBezTo>
                      <a:cubicBezTo>
                        <a:pt x="12505" y="20069"/>
                        <a:pt x="12992" y="17008"/>
                        <a:pt x="12992" y="17008"/>
                      </a:cubicBezTo>
                      <a:cubicBezTo>
                        <a:pt x="20138" y="17008"/>
                        <a:pt x="20138" y="17008"/>
                        <a:pt x="20138" y="17008"/>
                      </a:cubicBezTo>
                      <a:cubicBezTo>
                        <a:pt x="20950" y="17008"/>
                        <a:pt x="21600" y="16328"/>
                        <a:pt x="21600" y="15477"/>
                      </a:cubicBezTo>
                      <a:cubicBezTo>
                        <a:pt x="21600" y="1531"/>
                        <a:pt x="21600" y="1531"/>
                        <a:pt x="21600" y="1531"/>
                      </a:cubicBezTo>
                      <a:cubicBezTo>
                        <a:pt x="21600" y="680"/>
                        <a:pt x="20950" y="0"/>
                        <a:pt x="20138" y="0"/>
                      </a:cubicBezTo>
                      <a:close/>
                      <a:moveTo>
                        <a:pt x="9582" y="15137"/>
                      </a:moveTo>
                      <a:cubicBezTo>
                        <a:pt x="9582" y="14457"/>
                        <a:pt x="10232" y="13946"/>
                        <a:pt x="10881" y="13946"/>
                      </a:cubicBezTo>
                      <a:cubicBezTo>
                        <a:pt x="11531" y="13946"/>
                        <a:pt x="12180" y="14457"/>
                        <a:pt x="12180" y="15137"/>
                      </a:cubicBezTo>
                      <a:cubicBezTo>
                        <a:pt x="12180" y="15817"/>
                        <a:pt x="11531" y="16498"/>
                        <a:pt x="10881" y="16498"/>
                      </a:cubicBezTo>
                      <a:cubicBezTo>
                        <a:pt x="10232" y="16498"/>
                        <a:pt x="9582" y="15817"/>
                        <a:pt x="9582" y="15137"/>
                      </a:cubicBezTo>
                      <a:close/>
                      <a:moveTo>
                        <a:pt x="19976" y="13436"/>
                      </a:moveTo>
                      <a:cubicBezTo>
                        <a:pt x="1462" y="13436"/>
                        <a:pt x="1462" y="13436"/>
                        <a:pt x="1462" y="13436"/>
                      </a:cubicBezTo>
                      <a:cubicBezTo>
                        <a:pt x="1462" y="1701"/>
                        <a:pt x="1462" y="1701"/>
                        <a:pt x="1462" y="1701"/>
                      </a:cubicBezTo>
                      <a:cubicBezTo>
                        <a:pt x="19976" y="1701"/>
                        <a:pt x="19976" y="1701"/>
                        <a:pt x="19976" y="1701"/>
                      </a:cubicBezTo>
                      <a:lnTo>
                        <a:pt x="19976" y="13436"/>
                      </a:lnTo>
                      <a:close/>
                      <a:moveTo>
                        <a:pt x="19976" y="1343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198;p19"/>
                <p:cNvSpPr/>
                <p:nvPr/>
              </p:nvSpPr>
              <p:spPr>
                <a:xfrm>
                  <a:off x="179" y="241"/>
                  <a:ext cx="49" cy="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  <a:moveTo>
                        <a:pt x="16796" y="2882"/>
                      </a:moveTo>
                    </a:path>
                  </a:pathLst>
                </a:custGeom>
                <a:solidFill>
                  <a:srgbClr val="FFFEF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9" name="Google Shape;199;p19"/>
            <p:cNvGrpSpPr/>
            <p:nvPr/>
          </p:nvGrpSpPr>
          <p:grpSpPr>
            <a:xfrm>
              <a:off x="5299015" y="5876843"/>
              <a:ext cx="500667" cy="500667"/>
              <a:chOff x="12280" y="13241"/>
              <a:chExt cx="3345" cy="3345"/>
            </a:xfrm>
          </p:grpSpPr>
          <p:sp>
            <p:nvSpPr>
              <p:cNvPr id="200" name="Google Shape;200;p19"/>
              <p:cNvSpPr/>
              <p:nvPr/>
            </p:nvSpPr>
            <p:spPr>
              <a:xfrm>
                <a:off x="12280" y="13241"/>
                <a:ext cx="3345" cy="3345"/>
              </a:xfrm>
              <a:custGeom>
                <a:avLst/>
                <a:gdLst/>
                <a:ahLst/>
                <a:cxnLst/>
                <a:rect l="l" t="t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solidFill>
                <a:srgbClr val="A099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1" name="Google Shape;201;p19"/>
              <p:cNvGrpSpPr/>
              <p:nvPr/>
            </p:nvGrpSpPr>
            <p:grpSpPr>
              <a:xfrm>
                <a:off x="13490" y="14422"/>
                <a:ext cx="948" cy="948"/>
                <a:chOff x="0" y="0"/>
                <a:chExt cx="378" cy="378"/>
              </a:xfrm>
            </p:grpSpPr>
            <p:sp>
              <p:nvSpPr>
                <p:cNvPr id="202" name="Google Shape;202;p19"/>
                <p:cNvSpPr/>
                <p:nvPr/>
              </p:nvSpPr>
              <p:spPr>
                <a:xfrm>
                  <a:off x="0" y="0"/>
                  <a:ext cx="378" cy="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138" y="0"/>
                      </a:moveTo>
                      <a:cubicBezTo>
                        <a:pt x="1462" y="0"/>
                        <a:pt x="1462" y="0"/>
                        <a:pt x="1462" y="0"/>
                      </a:cubicBezTo>
                      <a:cubicBezTo>
                        <a:pt x="650" y="0"/>
                        <a:pt x="0" y="680"/>
                        <a:pt x="0" y="1531"/>
                      </a:cubicBezTo>
                      <a:cubicBezTo>
                        <a:pt x="0" y="15477"/>
                        <a:pt x="0" y="15477"/>
                        <a:pt x="0" y="15477"/>
                      </a:cubicBezTo>
                      <a:cubicBezTo>
                        <a:pt x="0" y="16328"/>
                        <a:pt x="650" y="17008"/>
                        <a:pt x="1462" y="17008"/>
                      </a:cubicBezTo>
                      <a:cubicBezTo>
                        <a:pt x="8608" y="17008"/>
                        <a:pt x="8608" y="17008"/>
                        <a:pt x="8608" y="17008"/>
                      </a:cubicBezTo>
                      <a:cubicBezTo>
                        <a:pt x="8608" y="17008"/>
                        <a:pt x="8932" y="20069"/>
                        <a:pt x="6334" y="20069"/>
                      </a:cubicBezTo>
                      <a:cubicBezTo>
                        <a:pt x="6334" y="21600"/>
                        <a:pt x="6334" y="21600"/>
                        <a:pt x="6334" y="21600"/>
                      </a:cubicBezTo>
                      <a:cubicBezTo>
                        <a:pt x="8608" y="21600"/>
                        <a:pt x="8608" y="21600"/>
                        <a:pt x="8608" y="21600"/>
                      </a:cubicBezTo>
                      <a:cubicBezTo>
                        <a:pt x="12992" y="21600"/>
                        <a:pt x="12992" y="21600"/>
                        <a:pt x="12992" y="21600"/>
                      </a:cubicBezTo>
                      <a:cubicBezTo>
                        <a:pt x="15104" y="21600"/>
                        <a:pt x="15104" y="21600"/>
                        <a:pt x="15104" y="21600"/>
                      </a:cubicBezTo>
                      <a:cubicBezTo>
                        <a:pt x="15104" y="20069"/>
                        <a:pt x="15104" y="20069"/>
                        <a:pt x="15104" y="20069"/>
                      </a:cubicBezTo>
                      <a:cubicBezTo>
                        <a:pt x="12505" y="20069"/>
                        <a:pt x="12992" y="17008"/>
                        <a:pt x="12992" y="17008"/>
                      </a:cubicBezTo>
                      <a:cubicBezTo>
                        <a:pt x="20138" y="17008"/>
                        <a:pt x="20138" y="17008"/>
                        <a:pt x="20138" y="17008"/>
                      </a:cubicBezTo>
                      <a:cubicBezTo>
                        <a:pt x="20950" y="17008"/>
                        <a:pt x="21600" y="16328"/>
                        <a:pt x="21600" y="15477"/>
                      </a:cubicBezTo>
                      <a:cubicBezTo>
                        <a:pt x="21600" y="1531"/>
                        <a:pt x="21600" y="1531"/>
                        <a:pt x="21600" y="1531"/>
                      </a:cubicBezTo>
                      <a:cubicBezTo>
                        <a:pt x="21600" y="680"/>
                        <a:pt x="20950" y="0"/>
                        <a:pt x="20138" y="0"/>
                      </a:cubicBezTo>
                      <a:close/>
                      <a:moveTo>
                        <a:pt x="9582" y="15137"/>
                      </a:moveTo>
                      <a:cubicBezTo>
                        <a:pt x="9582" y="14457"/>
                        <a:pt x="10232" y="13946"/>
                        <a:pt x="10881" y="13946"/>
                      </a:cubicBezTo>
                      <a:cubicBezTo>
                        <a:pt x="11531" y="13946"/>
                        <a:pt x="12180" y="14457"/>
                        <a:pt x="12180" y="15137"/>
                      </a:cubicBezTo>
                      <a:cubicBezTo>
                        <a:pt x="12180" y="15817"/>
                        <a:pt x="11531" y="16498"/>
                        <a:pt x="10881" y="16498"/>
                      </a:cubicBezTo>
                      <a:cubicBezTo>
                        <a:pt x="10232" y="16498"/>
                        <a:pt x="9582" y="15817"/>
                        <a:pt x="9582" y="15137"/>
                      </a:cubicBezTo>
                      <a:close/>
                      <a:moveTo>
                        <a:pt x="19976" y="13436"/>
                      </a:moveTo>
                      <a:cubicBezTo>
                        <a:pt x="1462" y="13436"/>
                        <a:pt x="1462" y="13436"/>
                        <a:pt x="1462" y="13436"/>
                      </a:cubicBezTo>
                      <a:cubicBezTo>
                        <a:pt x="1462" y="1701"/>
                        <a:pt x="1462" y="1701"/>
                        <a:pt x="1462" y="1701"/>
                      </a:cubicBezTo>
                      <a:cubicBezTo>
                        <a:pt x="19976" y="1701"/>
                        <a:pt x="19976" y="1701"/>
                        <a:pt x="19976" y="1701"/>
                      </a:cubicBezTo>
                      <a:lnTo>
                        <a:pt x="19976" y="13436"/>
                      </a:lnTo>
                      <a:close/>
                      <a:moveTo>
                        <a:pt x="19976" y="1343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19"/>
                <p:cNvSpPr/>
                <p:nvPr/>
              </p:nvSpPr>
              <p:spPr>
                <a:xfrm>
                  <a:off x="179" y="241"/>
                  <a:ext cx="49" cy="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  <a:moveTo>
                        <a:pt x="16796" y="2882"/>
                      </a:moveTo>
                    </a:path>
                  </a:pathLst>
                </a:custGeom>
                <a:solidFill>
                  <a:srgbClr val="FFFEF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16" name="Google Shape;216;p19"/>
            <p:cNvSpPr/>
            <p:nvPr/>
          </p:nvSpPr>
          <p:spPr>
            <a:xfrm>
              <a:off x="6002500" y="1207000"/>
              <a:ext cx="126600" cy="5455500"/>
            </a:xfrm>
            <a:prstGeom prst="rect">
              <a:avLst/>
            </a:prstGeom>
            <a:solidFill>
              <a:srgbClr val="A09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186;p19">
              <a:extLst>
                <a:ext uri="{FF2B5EF4-FFF2-40B4-BE49-F238E27FC236}">
                  <a16:creationId xmlns:a16="http://schemas.microsoft.com/office/drawing/2014/main" id="{74FC215D-3BCB-F443-B22E-BE96D4583807}"/>
                </a:ext>
              </a:extLst>
            </p:cNvPr>
            <p:cNvGrpSpPr/>
            <p:nvPr/>
          </p:nvGrpSpPr>
          <p:grpSpPr>
            <a:xfrm>
              <a:off x="5298452" y="6562514"/>
              <a:ext cx="478485" cy="478485"/>
              <a:chOff x="16833" y="6605"/>
              <a:chExt cx="3345" cy="3345"/>
            </a:xfrm>
          </p:grpSpPr>
          <p:sp>
            <p:nvSpPr>
              <p:cNvPr id="58" name="Google Shape;187;p19">
                <a:extLst>
                  <a:ext uri="{FF2B5EF4-FFF2-40B4-BE49-F238E27FC236}">
                    <a16:creationId xmlns:a16="http://schemas.microsoft.com/office/drawing/2014/main" id="{14693ED7-7AA0-814D-96A5-A1F09AD53085}"/>
                  </a:ext>
                </a:extLst>
              </p:cNvPr>
              <p:cNvSpPr/>
              <p:nvPr/>
            </p:nvSpPr>
            <p:spPr>
              <a:xfrm>
                <a:off x="16833" y="6605"/>
                <a:ext cx="3345" cy="3345"/>
              </a:xfrm>
              <a:custGeom>
                <a:avLst/>
                <a:gdLst/>
                <a:ahLst/>
                <a:cxnLst/>
                <a:rect l="l" t="t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solidFill>
                <a:srgbClr val="95C1C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88;p19">
                <a:extLst>
                  <a:ext uri="{FF2B5EF4-FFF2-40B4-BE49-F238E27FC236}">
                    <a16:creationId xmlns:a16="http://schemas.microsoft.com/office/drawing/2014/main" id="{03EE3C98-C4E7-8B45-94A0-02C9F1CFB5C0}"/>
                  </a:ext>
                </a:extLst>
              </p:cNvPr>
              <p:cNvSpPr/>
              <p:nvPr/>
            </p:nvSpPr>
            <p:spPr>
              <a:xfrm>
                <a:off x="17908" y="7873"/>
                <a:ext cx="1242" cy="8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573" y="9488"/>
                    </a:moveTo>
                    <a:cubicBezTo>
                      <a:pt x="18711" y="8882"/>
                      <a:pt x="18848" y="8075"/>
                      <a:pt x="18848" y="7469"/>
                    </a:cubicBezTo>
                    <a:cubicBezTo>
                      <a:pt x="18848" y="3432"/>
                      <a:pt x="16510" y="0"/>
                      <a:pt x="13758" y="0"/>
                    </a:cubicBezTo>
                    <a:cubicBezTo>
                      <a:pt x="10456" y="0"/>
                      <a:pt x="10043" y="3634"/>
                      <a:pt x="10043" y="3634"/>
                    </a:cubicBezTo>
                    <a:cubicBezTo>
                      <a:pt x="10043" y="3634"/>
                      <a:pt x="8668" y="1211"/>
                      <a:pt x="6329" y="1615"/>
                    </a:cubicBezTo>
                    <a:cubicBezTo>
                      <a:pt x="4127" y="2221"/>
                      <a:pt x="2752" y="5047"/>
                      <a:pt x="2752" y="8075"/>
                    </a:cubicBezTo>
                    <a:cubicBezTo>
                      <a:pt x="2752" y="8478"/>
                      <a:pt x="2752" y="9084"/>
                      <a:pt x="2889" y="9488"/>
                    </a:cubicBezTo>
                    <a:cubicBezTo>
                      <a:pt x="1238" y="10295"/>
                      <a:pt x="0" y="12718"/>
                      <a:pt x="0" y="15342"/>
                    </a:cubicBezTo>
                    <a:cubicBezTo>
                      <a:pt x="0" y="18774"/>
                      <a:pt x="1926" y="21600"/>
                      <a:pt x="4265" y="21600"/>
                    </a:cubicBezTo>
                    <a:cubicBezTo>
                      <a:pt x="17335" y="21600"/>
                      <a:pt x="17335" y="21600"/>
                      <a:pt x="17335" y="21600"/>
                    </a:cubicBezTo>
                    <a:cubicBezTo>
                      <a:pt x="19674" y="21600"/>
                      <a:pt x="21600" y="18774"/>
                      <a:pt x="21600" y="15342"/>
                    </a:cubicBezTo>
                    <a:cubicBezTo>
                      <a:pt x="21600" y="12516"/>
                      <a:pt x="20362" y="10295"/>
                      <a:pt x="18573" y="9488"/>
                    </a:cubicBezTo>
                    <a:close/>
                    <a:moveTo>
                      <a:pt x="16510" y="20389"/>
                    </a:moveTo>
                    <a:cubicBezTo>
                      <a:pt x="10869" y="20389"/>
                      <a:pt x="10869" y="20389"/>
                      <a:pt x="10869" y="20389"/>
                    </a:cubicBezTo>
                    <a:cubicBezTo>
                      <a:pt x="11282" y="19581"/>
                      <a:pt x="14308" y="15342"/>
                      <a:pt x="14308" y="15342"/>
                    </a:cubicBezTo>
                    <a:cubicBezTo>
                      <a:pt x="14308" y="15342"/>
                      <a:pt x="14721" y="14736"/>
                      <a:pt x="14171" y="14736"/>
                    </a:cubicBezTo>
                    <a:cubicBezTo>
                      <a:pt x="13620" y="14736"/>
                      <a:pt x="12657" y="14736"/>
                      <a:pt x="12657" y="14736"/>
                    </a:cubicBezTo>
                    <a:cubicBezTo>
                      <a:pt x="12657" y="14736"/>
                      <a:pt x="12657" y="14333"/>
                      <a:pt x="12657" y="13727"/>
                    </a:cubicBezTo>
                    <a:cubicBezTo>
                      <a:pt x="12657" y="12112"/>
                      <a:pt x="12657" y="8882"/>
                      <a:pt x="12657" y="7469"/>
                    </a:cubicBezTo>
                    <a:cubicBezTo>
                      <a:pt x="12657" y="7469"/>
                      <a:pt x="12657" y="7267"/>
                      <a:pt x="12382" y="7267"/>
                    </a:cubicBezTo>
                    <a:cubicBezTo>
                      <a:pt x="12107" y="7267"/>
                      <a:pt x="9218" y="7267"/>
                      <a:pt x="8805" y="7267"/>
                    </a:cubicBezTo>
                    <a:cubicBezTo>
                      <a:pt x="8530" y="7267"/>
                      <a:pt x="8530" y="7671"/>
                      <a:pt x="8530" y="7671"/>
                    </a:cubicBezTo>
                    <a:cubicBezTo>
                      <a:pt x="8530" y="8882"/>
                      <a:pt x="8530" y="12112"/>
                      <a:pt x="8530" y="13727"/>
                    </a:cubicBezTo>
                    <a:cubicBezTo>
                      <a:pt x="8530" y="14333"/>
                      <a:pt x="8530" y="14736"/>
                      <a:pt x="8530" y="14736"/>
                    </a:cubicBezTo>
                    <a:cubicBezTo>
                      <a:pt x="8530" y="14736"/>
                      <a:pt x="7429" y="14736"/>
                      <a:pt x="7017" y="14736"/>
                    </a:cubicBezTo>
                    <a:cubicBezTo>
                      <a:pt x="6604" y="14736"/>
                      <a:pt x="7017" y="15342"/>
                      <a:pt x="7017" y="15342"/>
                    </a:cubicBezTo>
                    <a:cubicBezTo>
                      <a:pt x="10456" y="20389"/>
                      <a:pt x="10456" y="20389"/>
                      <a:pt x="10456" y="20389"/>
                    </a:cubicBezTo>
                    <a:cubicBezTo>
                      <a:pt x="5228" y="20389"/>
                      <a:pt x="5228" y="20389"/>
                      <a:pt x="5228" y="20389"/>
                    </a:cubicBezTo>
                    <a:cubicBezTo>
                      <a:pt x="3164" y="20389"/>
                      <a:pt x="1513" y="17966"/>
                      <a:pt x="1513" y="15140"/>
                    </a:cubicBezTo>
                    <a:cubicBezTo>
                      <a:pt x="1513" y="12718"/>
                      <a:pt x="2614" y="10901"/>
                      <a:pt x="3990" y="10093"/>
                    </a:cubicBezTo>
                    <a:cubicBezTo>
                      <a:pt x="3852" y="9690"/>
                      <a:pt x="3852" y="9286"/>
                      <a:pt x="3852" y="8882"/>
                    </a:cubicBezTo>
                    <a:cubicBezTo>
                      <a:pt x="3852" y="6460"/>
                      <a:pt x="5090" y="4037"/>
                      <a:pt x="7017" y="3432"/>
                    </a:cubicBezTo>
                    <a:cubicBezTo>
                      <a:pt x="9080" y="3230"/>
                      <a:pt x="10318" y="6056"/>
                      <a:pt x="10318" y="6056"/>
                    </a:cubicBezTo>
                    <a:cubicBezTo>
                      <a:pt x="10318" y="6056"/>
                      <a:pt x="10594" y="2221"/>
                      <a:pt x="13483" y="2221"/>
                    </a:cubicBezTo>
                    <a:cubicBezTo>
                      <a:pt x="15822" y="2221"/>
                      <a:pt x="17610" y="5047"/>
                      <a:pt x="17610" y="8478"/>
                    </a:cubicBezTo>
                    <a:cubicBezTo>
                      <a:pt x="17610" y="9084"/>
                      <a:pt x="17610" y="9690"/>
                      <a:pt x="17473" y="10093"/>
                    </a:cubicBezTo>
                    <a:cubicBezTo>
                      <a:pt x="18986" y="10699"/>
                      <a:pt x="20224" y="12718"/>
                      <a:pt x="20224" y="15140"/>
                    </a:cubicBezTo>
                    <a:cubicBezTo>
                      <a:pt x="20224" y="17966"/>
                      <a:pt x="18573" y="20389"/>
                      <a:pt x="16510" y="20389"/>
                    </a:cubicBezTo>
                    <a:close/>
                    <a:moveTo>
                      <a:pt x="16510" y="20389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1" name="Google Shape;204;p19">
            <a:extLst>
              <a:ext uri="{FF2B5EF4-FFF2-40B4-BE49-F238E27FC236}">
                <a16:creationId xmlns:a16="http://schemas.microsoft.com/office/drawing/2014/main" id="{A23381C4-85B3-B64E-892F-D344367F24B9}"/>
              </a:ext>
            </a:extLst>
          </p:cNvPr>
          <p:cNvSpPr txBox="1"/>
          <p:nvPr/>
        </p:nvSpPr>
        <p:spPr>
          <a:xfrm>
            <a:off x="2138150" y="2810873"/>
            <a:ext cx="2442300" cy="70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Stacking</a:t>
            </a:r>
            <a:endParaRPr sz="2400" dirty="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/>
          <p:nvPr/>
        </p:nvSpPr>
        <p:spPr>
          <a:xfrm>
            <a:off x="512000" y="1320875"/>
            <a:ext cx="4694700" cy="513000"/>
          </a:xfrm>
          <a:prstGeom prst="rect">
            <a:avLst/>
          </a:prstGeom>
          <a:solidFill>
            <a:srgbClr val="A09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Logistic Regression (Baseline)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8127825" y="2183125"/>
            <a:ext cx="2828100" cy="3445500"/>
          </a:xfrm>
          <a:prstGeom prst="rect">
            <a:avLst/>
          </a:prstGeom>
          <a:solidFill>
            <a:srgbClr val="95C1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8204025" y="3166925"/>
            <a:ext cx="27678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Similar performance of Lasso and Ridge</a:t>
            </a:r>
            <a:endParaRPr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Poor test performance</a:t>
            </a:r>
            <a:endParaRPr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Close to random guess</a:t>
            </a:r>
            <a:endParaRPr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8172455" y="2445155"/>
            <a:ext cx="25761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SUMMARY</a:t>
            </a:r>
            <a:endParaRPr sz="2400"/>
          </a:p>
        </p:txBody>
      </p:sp>
      <p:sp>
        <p:nvSpPr>
          <p:cNvPr id="225" name="Google Shape;225;p20"/>
          <p:cNvSpPr txBox="1"/>
          <p:nvPr/>
        </p:nvSpPr>
        <p:spPr>
          <a:xfrm>
            <a:off x="283400" y="0"/>
            <a:ext cx="12885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eko"/>
                <a:ea typeface="Teko"/>
                <a:cs typeface="Teko"/>
                <a:sym typeface="Teko"/>
              </a:rPr>
              <a:t>03</a:t>
            </a:r>
            <a:endParaRPr sz="8000"/>
          </a:p>
        </p:txBody>
      </p:sp>
      <p:sp>
        <p:nvSpPr>
          <p:cNvPr id="226" name="Google Shape;226;p20"/>
          <p:cNvSpPr txBox="1"/>
          <p:nvPr/>
        </p:nvSpPr>
        <p:spPr>
          <a:xfrm>
            <a:off x="1571900" y="371700"/>
            <a:ext cx="9695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839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Performance</a:t>
            </a:r>
            <a:endParaRPr sz="40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512000" y="1833874"/>
            <a:ext cx="7142400" cy="502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Robust Scaler to transform X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Lasso (L1): parameter: C=0.0158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AUC Score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20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0.8798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Test: 0.5264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20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0.7933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Test: 0.4914</a:t>
            </a:r>
          </a:p>
          <a:p>
            <a:pPr marL="914400" lvl="1" indent="-355600">
              <a:lnSpc>
                <a:spcPct val="115000"/>
              </a:lnSpc>
              <a:buSzPts val="2000"/>
              <a:buFont typeface="Times New Roman"/>
              <a:buChar char="○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Precision: 0.4785, Recall: 0.1953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Ridge (L2): parameter: C=0.0019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>
              <a:lnSpc>
                <a:spcPct val="115000"/>
              </a:lnSpc>
              <a:buSzPts val="2000"/>
              <a:buFont typeface="Times New Roman"/>
              <a:buChar char="○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AUC Score</a:t>
            </a:r>
          </a:p>
          <a:p>
            <a:pPr marL="1371600" lvl="2" indent="-355600">
              <a:lnSpc>
                <a:spcPct val="115000"/>
              </a:lnSpc>
              <a:buSzPts val="2000"/>
              <a:buFont typeface="Times New Roman"/>
              <a:buChar char="■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Train:0.8804 Test: 0.5261</a:t>
            </a:r>
          </a:p>
          <a:p>
            <a:pPr marL="914400" lvl="1" indent="-355600">
              <a:lnSpc>
                <a:spcPct val="115000"/>
              </a:lnSpc>
              <a:buSzPts val="2000"/>
              <a:buFont typeface="Times New Roman"/>
              <a:buChar char="○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</a:p>
          <a:p>
            <a:pPr marL="1371600" lvl="2" indent="-355600">
              <a:lnSpc>
                <a:spcPct val="115000"/>
              </a:lnSpc>
              <a:buSzPts val="2000"/>
              <a:buFont typeface="Times New Roman"/>
              <a:buChar char="■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Train: </a:t>
            </a:r>
            <a:r>
              <a:rPr lang="en-US" sz="20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0.7933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Test: 0.4935</a:t>
            </a:r>
          </a:p>
          <a:p>
            <a:pPr marL="914400" lvl="1" indent="-355600">
              <a:lnSpc>
                <a:spcPct val="115000"/>
              </a:lnSpc>
              <a:buSzPts val="2000"/>
              <a:buFont typeface="Times New Roman"/>
              <a:buChar char="○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Precision: 0.4829, Recall: 0.1866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1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99CB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title"/>
          </p:nvPr>
        </p:nvSpPr>
        <p:spPr>
          <a:xfrm>
            <a:off x="927850" y="25530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Models</a:t>
            </a:r>
            <a:endParaRPr sz="60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1394</Words>
  <Application>Microsoft Macintosh PowerPoint</Application>
  <PresentationFormat>Widescreen</PresentationFormat>
  <Paragraphs>261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Teko</vt:lpstr>
      <vt:lpstr>Verdana</vt:lpstr>
      <vt:lpstr>Century Gothic</vt:lpstr>
      <vt:lpstr>Times New Roman</vt:lpstr>
      <vt:lpstr>Caveat</vt:lpstr>
      <vt:lpstr>Calibri</vt:lpstr>
      <vt:lpstr>Arial</vt:lpstr>
      <vt:lpstr>Microsoft Yahei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Models we tried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Bai, Susie</cp:lastModifiedBy>
  <cp:revision>14</cp:revision>
  <dcterms:modified xsi:type="dcterms:W3CDTF">2020-08-23T18:26:18Z</dcterms:modified>
</cp:coreProperties>
</file>